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50"/>
  </p:notesMasterIdLst>
  <p:handoutMasterIdLst>
    <p:handoutMasterId r:id="rId51"/>
  </p:handoutMasterIdLst>
  <p:sldIdLst>
    <p:sldId id="488" r:id="rId3"/>
    <p:sldId id="489" r:id="rId4"/>
    <p:sldId id="490" r:id="rId5"/>
    <p:sldId id="491" r:id="rId6"/>
    <p:sldId id="492" r:id="rId7"/>
    <p:sldId id="493" r:id="rId8"/>
    <p:sldId id="494" r:id="rId9"/>
    <p:sldId id="495" r:id="rId10"/>
    <p:sldId id="496" r:id="rId11"/>
    <p:sldId id="497" r:id="rId12"/>
    <p:sldId id="498" r:id="rId13"/>
    <p:sldId id="499" r:id="rId14"/>
    <p:sldId id="500" r:id="rId15"/>
    <p:sldId id="466" r:id="rId16"/>
    <p:sldId id="502" r:id="rId17"/>
    <p:sldId id="483" r:id="rId18"/>
    <p:sldId id="452" r:id="rId19"/>
    <p:sldId id="470" r:id="rId20"/>
    <p:sldId id="471" r:id="rId21"/>
    <p:sldId id="501" r:id="rId22"/>
    <p:sldId id="484" r:id="rId23"/>
    <p:sldId id="472" r:id="rId24"/>
    <p:sldId id="503" r:id="rId25"/>
    <p:sldId id="453" r:id="rId26"/>
    <p:sldId id="504" r:id="rId27"/>
    <p:sldId id="458" r:id="rId28"/>
    <p:sldId id="473" r:id="rId29"/>
    <p:sldId id="505" r:id="rId30"/>
    <p:sldId id="509" r:id="rId31"/>
    <p:sldId id="506" r:id="rId32"/>
    <p:sldId id="508" r:id="rId33"/>
    <p:sldId id="507" r:id="rId34"/>
    <p:sldId id="485" r:id="rId35"/>
    <p:sldId id="478" r:id="rId36"/>
    <p:sldId id="454" r:id="rId37"/>
    <p:sldId id="459" r:id="rId38"/>
    <p:sldId id="474" r:id="rId39"/>
    <p:sldId id="486" r:id="rId40"/>
    <p:sldId id="455" r:id="rId41"/>
    <p:sldId id="460" r:id="rId42"/>
    <p:sldId id="476" r:id="rId43"/>
    <p:sldId id="477" r:id="rId44"/>
    <p:sldId id="487" r:id="rId45"/>
    <p:sldId id="349" r:id="rId46"/>
    <p:sldId id="351" r:id="rId47"/>
    <p:sldId id="430" r:id="rId48"/>
    <p:sldId id="393" r:id="rId4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3A6"/>
    <a:srgbClr val="FFB685"/>
    <a:srgbClr val="E85C0E"/>
    <a:srgbClr val="0097CC"/>
    <a:srgbClr val="F5DB8E"/>
    <a:srgbClr val="FFF0D9"/>
    <a:srgbClr val="FFA72A"/>
    <a:srgbClr val="F0F5FA"/>
    <a:srgbClr val="1A8AFA"/>
    <a:srgbClr val="FDFFF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68" autoAdjust="0"/>
    <p:restoredTop sz="94533" autoAdjust="0"/>
  </p:normalViewPr>
  <p:slideViewPr>
    <p:cSldViewPr>
      <p:cViewPr varScale="1">
        <p:scale>
          <a:sx n="72" d="100"/>
          <a:sy n="72" d="100"/>
        </p:scale>
        <p:origin x="360" y="66"/>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20-Aug-2015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20-Aug-2015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812447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979180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44</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349448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2575911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47</a:t>
            </a:fld>
            <a:endParaRPr lang="en-US" dirty="0"/>
          </a:p>
        </p:txBody>
      </p:sp>
    </p:spTree>
    <p:extLst>
      <p:ext uri="{BB962C8B-B14F-4D97-AF65-F5344CB8AC3E}">
        <p14:creationId xmlns:p14="http://schemas.microsoft.com/office/powerpoint/2010/main" val="376276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20-Aug-2015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smtClean="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258879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20-Aug-2015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org/"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creativecommons.org/licenses/by-nc-sa/4.0/" TargetMode="External"/><Relationship Id="rId4" Type="http://schemas.openxmlformats.org/officeDocument/2006/relationships/hyperlink" Target="http://softuni.bg/"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cs.usfca.edu/~galles/visualization/RedBlack.html" TargetMode="External"/><Relationship Id="rId2" Type="http://schemas.openxmlformats.org/officeDocument/2006/relationships/hyperlink" Target="https://en.wikipedia.org/wiki/Red%E2%80%93black_tree"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AA_tre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cs.usfca.edu/~galles/visualization/BTree.html" TargetMode="External"/><Relationship Id="rId2" Type="http://schemas.openxmlformats.org/officeDocument/2006/relationships/hyperlink" Target="https://en.wikipedia.org/wiki/B-tre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Block_(data_storage)" TargetMode="External"/><Relationship Id="rId2" Type="http://schemas.openxmlformats.org/officeDocument/2006/relationships/hyperlink" Target="https://en.wikipedia.org/wiki/B+_tree"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blog.jcole.us/2013/01/10/btree-index-structures-in-innodb/"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en.wikipedia.org/wiki/Fibonacci_heap" TargetMode="External"/><Relationship Id="rId7" Type="http://schemas.openxmlformats.org/officeDocument/2006/relationships/hyperlink" Target="https://en.wikipedia.org/wiki/Soft_heap" TargetMode="External"/><Relationship Id="rId2" Type="http://schemas.openxmlformats.org/officeDocument/2006/relationships/hyperlink" Target="https://en.wikipedia.org/wiki/Binomial_heap" TargetMode="External"/><Relationship Id="rId1" Type="http://schemas.openxmlformats.org/officeDocument/2006/relationships/slideLayout" Target="../slideLayouts/slideLayout2.xml"/><Relationship Id="rId6" Type="http://schemas.openxmlformats.org/officeDocument/2006/relationships/hyperlink" Target="https://en.wikipedia.org/wiki/Skew_heap" TargetMode="External"/><Relationship Id="rId5" Type="http://schemas.openxmlformats.org/officeDocument/2006/relationships/hyperlink" Target="https://en.wikipedia.org/wiki/Treap" TargetMode="External"/><Relationship Id="rId4" Type="http://schemas.openxmlformats.org/officeDocument/2006/relationships/hyperlink" Target="https://en.wikipedia.org/wiki/Pairing_heap"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Radix_tree" TargetMode="External"/><Relationship Id="rId2" Type="http://schemas.openxmlformats.org/officeDocument/2006/relationships/hyperlink" Target="https://en.wikipedia.org/wiki/Trie" TargetMode="External"/><Relationship Id="rId1" Type="http://schemas.openxmlformats.org/officeDocument/2006/relationships/slideLayout" Target="../slideLayouts/slideLayout2.xml"/><Relationship Id="rId5" Type="http://schemas.openxmlformats.org/officeDocument/2006/relationships/image" Target="../media/image39.gif"/><Relationship Id="rId4" Type="http://schemas.openxmlformats.org/officeDocument/2006/relationships/hyperlink" Target="http://whiteboxcomputing.com/java/prefix_tre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en.wikipedia.org/wiki/Suffix_tre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en.wikipedia.org/wiki/Interval_tre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51.png"/><Relationship Id="rId18" Type="http://schemas.openxmlformats.org/officeDocument/2006/relationships/hyperlink" Target="http://www.luxoft.com/bulgaria/" TargetMode="External"/><Relationship Id="rId3" Type="http://schemas.openxmlformats.org/officeDocument/2006/relationships/hyperlink" Target="https://softuni.bg/trainings/1147/Data-Structures-June-2015" TargetMode="External"/><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hyperlink" Target="http://smartit.bg/" TargetMode="External"/><Relationship Id="rId17" Type="http://schemas.openxmlformats.org/officeDocument/2006/relationships/image" Target="../media/image53.png"/><Relationship Id="rId2" Type="http://schemas.openxmlformats.org/officeDocument/2006/relationships/notesSlide" Target="../notesSlides/notesSlide4.xml"/><Relationship Id="rId16" Type="http://schemas.openxmlformats.org/officeDocument/2006/relationships/hyperlink" Target="http://www.superhosting.bg/" TargetMode="External"/><Relationship Id="rId20" Type="http://schemas.openxmlformats.org/officeDocument/2006/relationships/hyperlink" Target="http://www.indeavr.com/"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50.png"/><Relationship Id="rId5" Type="http://schemas.openxmlformats.org/officeDocument/2006/relationships/image" Target="../media/image47.jpeg"/><Relationship Id="rId15" Type="http://schemas.openxmlformats.org/officeDocument/2006/relationships/image" Target="../media/image52.png"/><Relationship Id="rId10" Type="http://schemas.openxmlformats.org/officeDocument/2006/relationships/hyperlink" Target="http://komfo.com/" TargetMode="External"/><Relationship Id="rId19" Type="http://schemas.openxmlformats.org/officeDocument/2006/relationships/image" Target="../media/image54.png"/><Relationship Id="rId4" Type="http://schemas.openxmlformats.org/officeDocument/2006/relationships/hyperlink" Target="http://www.vivacom.bg/" TargetMode="External"/><Relationship Id="rId9" Type="http://schemas.openxmlformats.org/officeDocument/2006/relationships/image" Target="../media/image49.png"/><Relationship Id="rId14" Type="http://schemas.openxmlformats.org/officeDocument/2006/relationships/hyperlink" Target="http://www.softwaregroup-bg.com/"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telerikacademy.com/Courses/Courses/Details/18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57.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reap" TargetMode="External"/><Relationship Id="rId2" Type="http://schemas.openxmlformats.org/officeDocument/2006/relationships/hyperlink" Target="https://en.wikipedia.org/wiki/Splay_tree" TargetMode="External"/><Relationship Id="rId1" Type="http://schemas.openxmlformats.org/officeDocument/2006/relationships/slideLayout" Target="../slideLayouts/slideLayout2.xml"/><Relationship Id="rId5" Type="http://schemas.openxmlformats.org/officeDocument/2006/relationships/hyperlink" Target="https://en.wikipedia.org/wiki/Weight-balanced_tree" TargetMode="External"/><Relationship Id="rId4" Type="http://schemas.openxmlformats.org/officeDocument/2006/relationships/hyperlink" Target="https://en.wikipedia.org/wiki/Top_tre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cs.usfca.edu/~galles/visualization/AVLtree.html" TargetMode="External"/><Relationship Id="rId2" Type="http://schemas.openxmlformats.org/officeDocument/2006/relationships/hyperlink" Target="https://en.wikipedia.org/wiki/AVL_tree" TargetMode="Externa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79812" y="589961"/>
            <a:ext cx="7910299" cy="1058430"/>
          </a:xfrm>
        </p:spPr>
        <p:txBody>
          <a:bodyPr>
            <a:normAutofit/>
          </a:bodyPr>
          <a:lstStyle/>
          <a:p>
            <a:r>
              <a:rPr lang="en-US" dirty="0"/>
              <a:t>Advanced </a:t>
            </a:r>
            <a:r>
              <a:rPr lang="en-US" dirty="0" smtClean="0"/>
              <a:t>Tree </a:t>
            </a:r>
            <a:r>
              <a:rPr lang="en-US" dirty="0"/>
              <a:t>Structures</a:t>
            </a:r>
          </a:p>
        </p:txBody>
      </p:sp>
      <p:sp>
        <p:nvSpPr>
          <p:cNvPr id="6" name="Subtitle 5"/>
          <p:cNvSpPr>
            <a:spLocks noGrp="1"/>
          </p:cNvSpPr>
          <p:nvPr>
            <p:ph type="subTitle" idx="1"/>
          </p:nvPr>
        </p:nvSpPr>
        <p:spPr>
          <a:xfrm>
            <a:off x="3579812" y="1752600"/>
            <a:ext cx="7910299" cy="1311301"/>
          </a:xfrm>
        </p:spPr>
        <p:txBody>
          <a:bodyPr>
            <a:normAutofit/>
          </a:bodyPr>
          <a:lstStyle/>
          <a:p>
            <a:r>
              <a:rPr lang="en-US" sz="3600" dirty="0" smtClean="0"/>
              <a:t>Binary Trees, B-Trees, Heaps, Tries</a:t>
            </a:r>
            <a:r>
              <a:rPr lang="bg-BG" sz="3600" dirty="0" smtClean="0"/>
              <a:t>, </a:t>
            </a:r>
            <a:r>
              <a:rPr lang="en-US" sz="3600" dirty="0" smtClean="0"/>
              <a:t>Suffix Trees</a:t>
            </a:r>
            <a:r>
              <a:rPr lang="en-US" sz="3600" dirty="0"/>
              <a:t>, Space-Partitioning </a:t>
            </a:r>
            <a:r>
              <a:rPr lang="en-US" sz="3600" dirty="0" smtClean="0"/>
              <a:t>Trees</a:t>
            </a:r>
            <a:endParaRPr lang="en-US" sz="3600" dirty="0"/>
          </a:p>
        </p:txBody>
      </p:sp>
      <p:pic>
        <p:nvPicPr>
          <p:cNvPr id="13" name="Picture 12" descr="http://softuni.bg" title="SoftUni Code Wiz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84612" y="3968769"/>
            <a:ext cx="2133598" cy="2341486"/>
          </a:xfrm>
          <a:prstGeom prst="rect">
            <a:avLst/>
          </a:prstGeom>
        </p:spPr>
      </p:pic>
      <p:sp>
        <p:nvSpPr>
          <p:cNvPr id="15" name="TextBox 14"/>
          <p:cNvSpPr txBox="1"/>
          <p:nvPr/>
        </p:nvSpPr>
        <p:spPr>
          <a:xfrm rot="576164">
            <a:off x="5390377" y="3558491"/>
            <a:ext cx="1556887" cy="1043362"/>
          </a:xfrm>
          <a:prstGeom prst="rect">
            <a:avLst/>
          </a:prstGeom>
          <a:noFill/>
        </p:spPr>
        <p:txBody>
          <a:bodyPr wrap="none" rtlCol="0">
            <a:spAutoFit/>
          </a:bodyPr>
          <a:lstStyle/>
          <a:p>
            <a:pPr algn="ctr">
              <a:lnSpc>
                <a:spcPct val="85000"/>
              </a:lnSpc>
            </a:pPr>
            <a:r>
              <a:rPr lang="en-US" b="1" spc="50" dirty="0" smtClean="0">
                <a:ln w="9525" cmpd="sng">
                  <a:solidFill>
                    <a:srgbClr val="FFA72A"/>
                  </a:solidFill>
                  <a:prstDash val="solid"/>
                </a:ln>
                <a:solidFill>
                  <a:srgbClr val="FFF0D9"/>
                </a:solidFill>
                <a:effectLst>
                  <a:glow rad="38100">
                    <a:schemeClr val="accent1">
                      <a:alpha val="40000"/>
                    </a:schemeClr>
                  </a:glow>
                </a:effectLst>
              </a:rPr>
              <a:t>Advanced</a:t>
            </a:r>
            <a:r>
              <a:rPr lang="bg-BG" b="1" spc="50" dirty="0" smtClean="0">
                <a:ln w="9525" cmpd="sng">
                  <a:solidFill>
                    <a:srgbClr val="FFA72A"/>
                  </a:solidFill>
                  <a:prstDash val="solid"/>
                </a:ln>
                <a:solidFill>
                  <a:srgbClr val="FFF0D9"/>
                </a:solidFill>
                <a:effectLst>
                  <a:glow rad="38100">
                    <a:schemeClr val="accent1">
                      <a:alpha val="40000"/>
                    </a:schemeClr>
                  </a:glow>
                </a:effectLst>
              </a:rPr>
              <a:t/>
            </a:r>
            <a:br>
              <a:rPr lang="bg-BG" b="1" spc="50" dirty="0" smtClean="0">
                <a:ln w="9525" cmpd="sng">
                  <a:solidFill>
                    <a:srgbClr val="FFA72A"/>
                  </a:solidFill>
                  <a:prstDash val="solid"/>
                </a:ln>
                <a:solidFill>
                  <a:srgbClr val="FFF0D9"/>
                </a:solidFill>
                <a:effectLst>
                  <a:glow rad="38100">
                    <a:schemeClr val="accent1">
                      <a:alpha val="40000"/>
                    </a:schemeClr>
                  </a:glow>
                </a:effectLst>
              </a:rPr>
            </a:br>
            <a:r>
              <a:rPr lang="en-GB" b="1" spc="50" dirty="0" smtClean="0">
                <a:ln w="9525" cmpd="sng">
                  <a:solidFill>
                    <a:srgbClr val="FFA72A"/>
                  </a:solidFill>
                  <a:prstDash val="solid"/>
                </a:ln>
                <a:solidFill>
                  <a:srgbClr val="FFF0D9"/>
                </a:solidFill>
                <a:effectLst>
                  <a:glow rad="38100">
                    <a:schemeClr val="accent1">
                      <a:alpha val="40000"/>
                    </a:schemeClr>
                  </a:glow>
                </a:effectLst>
              </a:rPr>
              <a:t>Tree</a:t>
            </a:r>
            <a:r>
              <a:rPr lang="en-US" b="1" spc="50" dirty="0" smtClean="0">
                <a:ln w="9525" cmpd="sng">
                  <a:solidFill>
                    <a:srgbClr val="FFA72A"/>
                  </a:solidFill>
                  <a:prstDash val="solid"/>
                </a:ln>
                <a:solidFill>
                  <a:srgbClr val="FFF0D9"/>
                </a:solidFill>
                <a:effectLst>
                  <a:glow rad="38100">
                    <a:schemeClr val="accent1">
                      <a:alpha val="40000"/>
                    </a:schemeClr>
                  </a:glow>
                </a:effectLst>
              </a:rPr>
              <a:t/>
            </a:r>
            <a:br>
              <a:rPr lang="en-US" b="1" spc="50" dirty="0" smtClean="0">
                <a:ln w="9525" cmpd="sng">
                  <a:solidFill>
                    <a:srgbClr val="FFA72A"/>
                  </a:solidFill>
                  <a:prstDash val="solid"/>
                </a:ln>
                <a:solidFill>
                  <a:srgbClr val="FFF0D9"/>
                </a:solidFill>
                <a:effectLst>
                  <a:glow rad="38100">
                    <a:schemeClr val="accent1">
                      <a:alpha val="40000"/>
                    </a:schemeClr>
                  </a:glow>
                </a:effectLst>
              </a:rPr>
            </a:br>
            <a:r>
              <a:rPr lang="en-US" b="1" spc="50" dirty="0" smtClean="0">
                <a:ln w="9525" cmpd="sng">
                  <a:solidFill>
                    <a:srgbClr val="FFA72A"/>
                  </a:solidFill>
                  <a:prstDash val="solid"/>
                </a:ln>
                <a:solidFill>
                  <a:srgbClr val="FFF0D9"/>
                </a:solidFill>
                <a:effectLst>
                  <a:glow rad="38100">
                    <a:schemeClr val="accent1">
                      <a:alpha val="40000"/>
                    </a:schemeClr>
                  </a:glow>
                </a:effectLst>
              </a:rPr>
              <a:t>Structures</a:t>
            </a:r>
          </a:p>
        </p:txBody>
      </p:sp>
      <p:sp>
        <p:nvSpPr>
          <p:cNvPr id="19" name="Text Placeholder 6"/>
          <p:cNvSpPr>
            <a:spLocks noGrp="1"/>
          </p:cNvSpPr>
          <p:nvPr>
            <p:ph type="body" sz="quarter" idx="10"/>
          </p:nvPr>
        </p:nvSpPr>
        <p:spPr>
          <a:xfrm>
            <a:off x="760412" y="4677198"/>
            <a:ext cx="3187613" cy="525135"/>
          </a:xfrm>
        </p:spPr>
        <p:txBody>
          <a:bodyPr/>
          <a:lstStyle/>
          <a:p>
            <a:r>
              <a:rPr lang="en-US" smtClean="0"/>
              <a:t>SoftUni Team</a:t>
            </a:r>
            <a:endParaRPr lang="en-US" dirty="0"/>
          </a:p>
        </p:txBody>
      </p:sp>
      <p:sp>
        <p:nvSpPr>
          <p:cNvPr id="20" name="Text Placeholder 7"/>
          <p:cNvSpPr>
            <a:spLocks noGrp="1"/>
          </p:cNvSpPr>
          <p:nvPr>
            <p:ph type="body" sz="quarter" idx="13"/>
          </p:nvPr>
        </p:nvSpPr>
        <p:spPr>
          <a:xfrm>
            <a:off x="760413" y="5147097"/>
            <a:ext cx="3187614" cy="444343"/>
          </a:xfrm>
        </p:spPr>
        <p:txBody>
          <a:bodyPr/>
          <a:lstStyle/>
          <a:p>
            <a:r>
              <a:rPr lang="en-US" smtClean="0"/>
              <a:t>Technical Trainers</a:t>
            </a:r>
            <a:endParaRPr lang="en-US" dirty="0"/>
          </a:p>
        </p:txBody>
      </p:sp>
      <p:sp>
        <p:nvSpPr>
          <p:cNvPr id="21" name="Text Placeholder 10"/>
          <p:cNvSpPr>
            <a:spLocks noGrp="1"/>
          </p:cNvSpPr>
          <p:nvPr>
            <p:ph type="body" sz="quarter" idx="17"/>
          </p:nvPr>
        </p:nvSpPr>
        <p:spPr>
          <a:xfrm>
            <a:off x="760412" y="5652203"/>
            <a:ext cx="3187613" cy="363552"/>
          </a:xfrm>
        </p:spPr>
        <p:txBody>
          <a:bodyPr/>
          <a:lstStyle/>
          <a:p>
            <a:r>
              <a:rPr lang="en-US" smtClean="0"/>
              <a:t>Software University</a:t>
            </a:r>
            <a:endParaRPr lang="en-US" dirty="0"/>
          </a:p>
        </p:txBody>
      </p:sp>
      <p:sp>
        <p:nvSpPr>
          <p:cNvPr id="22" name="Text Placeholder 11"/>
          <p:cNvSpPr>
            <a:spLocks noGrp="1"/>
          </p:cNvSpPr>
          <p:nvPr>
            <p:ph type="body" sz="quarter" idx="18"/>
          </p:nvPr>
        </p:nvSpPr>
        <p:spPr>
          <a:xfrm>
            <a:off x="760412" y="5993365"/>
            <a:ext cx="3187613" cy="331235"/>
          </a:xfrm>
        </p:spPr>
        <p:txBody>
          <a:bodyPr/>
          <a:lstStyle/>
          <a:p>
            <a:r>
              <a:rPr lang="en-US" smtClean="0">
                <a:hlinkClick r:id="rId4"/>
              </a:rPr>
              <a:t>http://softuni.bg</a:t>
            </a:r>
            <a:endParaRPr lang="en-US" dirty="0"/>
          </a:p>
        </p:txBody>
      </p:sp>
      <p:pic>
        <p:nvPicPr>
          <p:cNvPr id="23" name="Picture 4" title="CC-BY-NC-SA License">
            <a:hlinkClick r:id="rId5" tooltip="This work is licensed under the &quot;Creative Commons Attribution-NonCommercial-ShareAlike 4.0 International&quot; licens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983" y="3419946"/>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2" name="Picture 1"/>
          <p:cNvPicPr>
            <a:picLocks noChangeAspect="1"/>
          </p:cNvPicPr>
          <p:nvPr/>
        </p:nvPicPr>
        <p:blipFill>
          <a:blip r:embed="rId7"/>
          <a:stretch>
            <a:fillRect/>
          </a:stretch>
        </p:blipFill>
        <p:spPr>
          <a:xfrm>
            <a:off x="7085012" y="3355591"/>
            <a:ext cx="4405099" cy="2969009"/>
          </a:xfrm>
          <a:prstGeom prst="rect">
            <a:avLst/>
          </a:prstGeom>
        </p:spPr>
      </p:pic>
      <p:pic>
        <p:nvPicPr>
          <p:cNvPr id="16" name="Picture 2" title="Software University Foundation">
            <a:hlinkClick r:id="rId8" tooltip="Software University Foundation"/>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33" t="-11972" r="-4044" b="1048"/>
          <a:stretch/>
        </p:blipFill>
        <p:spPr bwMode="auto">
          <a:xfrm>
            <a:off x="825157" y="21336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2109770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p:cNvSpPr>
            <a:spLocks noGrp="1"/>
          </p:cNvSpPr>
          <p:nvPr>
            <p:ph idx="1"/>
          </p:nvPr>
        </p:nvSpPr>
        <p:spPr/>
        <p:txBody>
          <a:bodyPr>
            <a:normAutofit lnSpcReduction="10000"/>
          </a:bodyPr>
          <a:lstStyle/>
          <a:p>
            <a:pPr>
              <a:lnSpc>
                <a:spcPct val="110000"/>
              </a:lnSpc>
            </a:pPr>
            <a:r>
              <a:rPr lang="en-US" dirty="0" smtClean="0">
                <a:hlinkClick r:id="rId2"/>
              </a:rPr>
              <a:t>Red-Black tree</a:t>
            </a:r>
            <a:r>
              <a:rPr lang="en-US" dirty="0" smtClean="0"/>
              <a:t> – binary search tree with red and black nodes</a:t>
            </a:r>
          </a:p>
          <a:p>
            <a:pPr lvl="1">
              <a:lnSpc>
                <a:spcPct val="110000"/>
              </a:lnSpc>
            </a:pPr>
            <a:r>
              <a:rPr lang="en-US" dirty="0" smtClean="0"/>
              <a:t>Not perfectly balanced, but has height of O(log(n))</a:t>
            </a:r>
          </a:p>
          <a:p>
            <a:pPr lvl="1">
              <a:lnSpc>
                <a:spcPct val="110000"/>
              </a:lnSpc>
            </a:pPr>
            <a:r>
              <a:rPr lang="en-US" dirty="0" smtClean="0"/>
              <a:t>Used in C# and Java</a:t>
            </a:r>
          </a:p>
          <a:p>
            <a:pPr lvl="1">
              <a:lnSpc>
                <a:spcPct val="110000"/>
              </a:lnSpc>
            </a:pPr>
            <a:r>
              <a:rPr lang="en-US" dirty="0" smtClean="0"/>
              <a:t>See the </a:t>
            </a:r>
            <a:r>
              <a:rPr lang="en-US" dirty="0" smtClean="0">
                <a:hlinkClick r:id="rId3"/>
              </a:rPr>
              <a:t>visualization</a:t>
            </a:r>
            <a:endParaRPr lang="bg-BG" dirty="0" smtClean="0"/>
          </a:p>
          <a:p>
            <a:pPr>
              <a:lnSpc>
                <a:spcPct val="110000"/>
              </a:lnSpc>
            </a:pPr>
            <a:r>
              <a:rPr lang="en-US" dirty="0" smtClean="0"/>
              <a:t>AVL vs. Red-Black</a:t>
            </a:r>
            <a:endParaRPr lang="bg-BG" dirty="0" smtClean="0"/>
          </a:p>
          <a:p>
            <a:pPr lvl="1">
              <a:lnSpc>
                <a:spcPct val="110000"/>
              </a:lnSpc>
            </a:pPr>
            <a:r>
              <a:rPr lang="en-US" dirty="0" smtClean="0"/>
              <a:t>AVL has faster search</a:t>
            </a:r>
            <a:br>
              <a:rPr lang="en-US" dirty="0" smtClean="0"/>
            </a:br>
            <a:r>
              <a:rPr lang="en-US" dirty="0" smtClean="0"/>
              <a:t>(it is better balanced)</a:t>
            </a:r>
          </a:p>
          <a:p>
            <a:pPr lvl="1">
              <a:lnSpc>
                <a:spcPct val="110000"/>
              </a:lnSpc>
            </a:pPr>
            <a:r>
              <a:rPr lang="en-US" dirty="0" smtClean="0"/>
              <a:t>Red-Black has faster</a:t>
            </a:r>
            <a:br>
              <a:rPr lang="en-US" dirty="0" smtClean="0"/>
            </a:br>
            <a:r>
              <a:rPr lang="en-US" dirty="0" smtClean="0"/>
              <a:t>insert / delete</a:t>
            </a:r>
            <a:endParaRPr lang="en-US" dirty="0"/>
          </a:p>
        </p:txBody>
      </p:sp>
      <p:sp>
        <p:nvSpPr>
          <p:cNvPr id="4" name="Title 3"/>
          <p:cNvSpPr>
            <a:spLocks noGrp="1"/>
          </p:cNvSpPr>
          <p:nvPr>
            <p:ph type="title"/>
          </p:nvPr>
        </p:nvSpPr>
        <p:spPr/>
        <p:txBody>
          <a:bodyPr/>
          <a:lstStyle/>
          <a:p>
            <a:r>
              <a:rPr lang="en-US" dirty="0" smtClean="0"/>
              <a:t>Red-Black Tree</a:t>
            </a:r>
            <a:endParaRPr lang="en-US" dirty="0"/>
          </a:p>
        </p:txBody>
      </p:sp>
      <p:pic>
        <p:nvPicPr>
          <p:cNvPr id="5122" name="Picture 2" descr="Diagram of binary tree. The black root node has two red children and four black grandchildren. The child nodes of the grandchildren are black nil pointers or red nodes with black nil pointers.">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0" t="-2628" r="-1010" b="-2628"/>
          <a:stretch/>
        </p:blipFill>
        <p:spPr bwMode="auto">
          <a:xfrm>
            <a:off x="4799012" y="2971800"/>
            <a:ext cx="6754504" cy="3358955"/>
          </a:xfrm>
          <a:prstGeom prst="roundRect">
            <a:avLst>
              <a:gd name="adj" fmla="val 2187"/>
            </a:avLst>
          </a:prstGeom>
          <a:solidFill>
            <a:schemeClr val="tx1"/>
          </a:solidFill>
        </p:spPr>
      </p:pic>
    </p:spTree>
    <p:extLst>
      <p:ext uri="{BB962C8B-B14F-4D97-AF65-F5344CB8AC3E}">
        <p14:creationId xmlns:p14="http://schemas.microsoft.com/office/powerpoint/2010/main" val="495733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5032198"/>
            <a:ext cx="10363200" cy="820600"/>
          </a:xfrm>
        </p:spPr>
        <p:txBody>
          <a:bodyPr/>
          <a:lstStyle/>
          <a:p>
            <a:r>
              <a:rPr lang="en-US" dirty="0" smtClean="0"/>
              <a:t>Red-Black Tree Implementation</a:t>
            </a:r>
            <a:endParaRPr lang="en-US" dirty="0"/>
          </a:p>
        </p:txBody>
      </p:sp>
      <p:sp>
        <p:nvSpPr>
          <p:cNvPr id="6" name="Text Placeholder 5"/>
          <p:cNvSpPr>
            <a:spLocks noGrp="1"/>
          </p:cNvSpPr>
          <p:nvPr>
            <p:ph type="body" idx="1"/>
          </p:nvPr>
        </p:nvSpPr>
        <p:spPr>
          <a:xfrm>
            <a:off x="912813" y="5834166"/>
            <a:ext cx="10363200" cy="719034"/>
          </a:xfrm>
        </p:spPr>
        <p:txBody>
          <a:bodyPr/>
          <a:lstStyle/>
          <a:p>
            <a:r>
              <a:rPr lang="en-US" dirty="0" smtClean="0"/>
              <a:t>Live Demo</a:t>
            </a:r>
            <a:endParaRPr lang="en-US" dirty="0"/>
          </a:p>
        </p:txBody>
      </p:sp>
      <p:grpSp>
        <p:nvGrpSpPr>
          <p:cNvPr id="4" name="Group 3"/>
          <p:cNvGrpSpPr/>
          <p:nvPr/>
        </p:nvGrpSpPr>
        <p:grpSpPr>
          <a:xfrm>
            <a:off x="3503613" y="914400"/>
            <a:ext cx="5181600" cy="3886200"/>
            <a:chOff x="3503613" y="914400"/>
            <a:chExt cx="5181600" cy="388620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13" y="914400"/>
              <a:ext cx="5181600" cy="3886200"/>
            </a:xfrm>
            <a:prstGeom prst="ellipse">
              <a:avLst/>
            </a:prstGeom>
            <a:effectLst>
              <a:softEdge rad="127000"/>
            </a:effectLst>
          </p:spPr>
        </p:pic>
        <p:sp>
          <p:nvSpPr>
            <p:cNvPr id="2" name="TextBox 1"/>
            <p:cNvSpPr txBox="1"/>
            <p:nvPr/>
          </p:nvSpPr>
          <p:spPr>
            <a:xfrm rot="21009181">
              <a:off x="3989793" y="2390351"/>
              <a:ext cx="1036951" cy="830997"/>
            </a:xfrm>
            <a:prstGeom prst="rect">
              <a:avLst/>
            </a:prstGeom>
            <a:noFill/>
          </p:spPr>
          <p:txBody>
            <a:bodyPr wrap="none" rtlCol="0">
              <a:spAutoFit/>
            </a:bodyPr>
            <a:lstStyle/>
            <a:p>
              <a:r>
                <a:rPr lang="en-US" sz="4800" b="1" dirty="0" smtClean="0">
                  <a:ln w="22225">
                    <a:solidFill>
                      <a:schemeClr val="accent2"/>
                    </a:solidFill>
                    <a:prstDash val="solid"/>
                  </a:ln>
                  <a:solidFill>
                    <a:srgbClr val="FFB685"/>
                  </a:solidFill>
                </a:rPr>
                <a:t>red</a:t>
              </a:r>
              <a:endParaRPr lang="en-US" sz="3200" b="1" dirty="0">
                <a:solidFill>
                  <a:srgbClr val="FFB685"/>
                </a:solidFill>
              </a:endParaRPr>
            </a:p>
          </p:txBody>
        </p:sp>
        <p:sp>
          <p:nvSpPr>
            <p:cNvPr id="7" name="TextBox 6"/>
            <p:cNvSpPr txBox="1"/>
            <p:nvPr/>
          </p:nvSpPr>
          <p:spPr>
            <a:xfrm rot="984731">
              <a:off x="6705685" y="2855185"/>
              <a:ext cx="1443024" cy="769441"/>
            </a:xfrm>
            <a:prstGeom prst="rect">
              <a:avLst/>
            </a:prstGeom>
            <a:noFill/>
          </p:spPr>
          <p:txBody>
            <a:bodyPr wrap="none" rtlCol="0">
              <a:spAutoFit/>
            </a:bodyPr>
            <a:lstStyle/>
            <a:p>
              <a:r>
                <a:rPr lang="en-US" sz="4400" b="1" spc="50" dirty="0" smtClean="0">
                  <a:ln w="0"/>
                  <a:solidFill>
                    <a:schemeClr val="bg2"/>
                  </a:solidFill>
                  <a:effectLst>
                    <a:innerShdw blurRad="63500" dist="50800" dir="13500000">
                      <a:srgbClr val="000000">
                        <a:alpha val="50000"/>
                      </a:srgbClr>
                    </a:innerShdw>
                  </a:effectLst>
                </a:rPr>
                <a:t>black</a:t>
              </a:r>
              <a:endParaRPr lang="en-US" sz="2800" b="1" spc="50" dirty="0">
                <a:ln w="0"/>
                <a:solidFill>
                  <a:schemeClr val="bg2"/>
                </a:solidFill>
                <a:effectLst>
                  <a:innerShdw blurRad="63500" dist="50800" dir="13500000">
                    <a:srgbClr val="000000">
                      <a:alpha val="50000"/>
                    </a:srgbClr>
                  </a:innerShdw>
                </a:effectLst>
              </a:endParaRPr>
            </a:p>
          </p:txBody>
        </p:sp>
      </p:grpSp>
    </p:spTree>
    <p:extLst>
      <p:ext uri="{BB962C8B-B14F-4D97-AF65-F5344CB8AC3E}">
        <p14:creationId xmlns:p14="http://schemas.microsoft.com/office/powerpoint/2010/main" val="247323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3" name="Content Placeholder 2"/>
          <p:cNvSpPr>
            <a:spLocks noGrp="1"/>
          </p:cNvSpPr>
          <p:nvPr>
            <p:ph idx="1"/>
          </p:nvPr>
        </p:nvSpPr>
        <p:spPr/>
        <p:txBody>
          <a:bodyPr/>
          <a:lstStyle/>
          <a:p>
            <a:r>
              <a:rPr lang="en-US" dirty="0" smtClean="0">
                <a:hlinkClick r:id="rId2"/>
              </a:rPr>
              <a:t>AA tree</a:t>
            </a:r>
            <a:r>
              <a:rPr lang="en-US" dirty="0" smtClean="0"/>
              <a:t> (</a:t>
            </a:r>
            <a:r>
              <a:rPr lang="en-US" dirty="0"/>
              <a:t>Arne </a:t>
            </a:r>
            <a:r>
              <a:rPr lang="en-US" noProof="1" smtClean="0"/>
              <a:t>Andersson</a:t>
            </a:r>
            <a:r>
              <a:rPr lang="en-US" dirty="0" smtClean="0"/>
              <a:t>)</a:t>
            </a:r>
            <a:endParaRPr lang="en-US" dirty="0"/>
          </a:p>
          <a:p>
            <a:pPr lvl="1"/>
            <a:r>
              <a:rPr lang="en-US" dirty="0" smtClean="0"/>
              <a:t>Simple self-balancing </a:t>
            </a:r>
            <a:r>
              <a:rPr lang="en-US" dirty="0"/>
              <a:t>binary-search </a:t>
            </a:r>
            <a:r>
              <a:rPr lang="en-US" dirty="0" smtClean="0"/>
              <a:t>tree</a:t>
            </a:r>
          </a:p>
          <a:p>
            <a:pPr lvl="2"/>
            <a:r>
              <a:rPr lang="en-US" dirty="0" smtClean="0"/>
              <a:t>Simplified Red-Black tree</a:t>
            </a:r>
          </a:p>
          <a:p>
            <a:pPr lvl="1"/>
            <a:r>
              <a:rPr lang="en-US" dirty="0" smtClean="0"/>
              <a:t>Easier to implement</a:t>
            </a:r>
            <a:br>
              <a:rPr lang="en-US" dirty="0" smtClean="0"/>
            </a:br>
            <a:r>
              <a:rPr lang="en-US" dirty="0" smtClean="0"/>
              <a:t>than AVL and Red-Black</a:t>
            </a:r>
          </a:p>
          <a:p>
            <a:pPr lvl="2"/>
            <a:r>
              <a:rPr lang="en-US" dirty="0" smtClean="0"/>
              <a:t>Some Red-Black</a:t>
            </a:r>
            <a:br>
              <a:rPr lang="en-US" dirty="0" smtClean="0"/>
            </a:br>
            <a:r>
              <a:rPr lang="en-US" dirty="0" smtClean="0"/>
              <a:t>rotations are not</a:t>
            </a:r>
            <a:br>
              <a:rPr lang="en-US" dirty="0" smtClean="0"/>
            </a:br>
            <a:r>
              <a:rPr lang="en-US" dirty="0" smtClean="0"/>
              <a:t>needed</a:t>
            </a:r>
          </a:p>
          <a:p>
            <a:pPr lvl="1"/>
            <a:r>
              <a:rPr lang="en-US" dirty="0" smtClean="0"/>
              <a:t>Slower than AVL &amp; RB</a:t>
            </a:r>
          </a:p>
          <a:p>
            <a:pPr lvl="1"/>
            <a:endParaRPr lang="en-US" dirty="0"/>
          </a:p>
        </p:txBody>
      </p:sp>
      <p:sp>
        <p:nvSpPr>
          <p:cNvPr id="4" name="Title 3"/>
          <p:cNvSpPr>
            <a:spLocks noGrp="1"/>
          </p:cNvSpPr>
          <p:nvPr>
            <p:ph type="title"/>
          </p:nvPr>
        </p:nvSpPr>
        <p:spPr/>
        <p:txBody>
          <a:bodyPr/>
          <a:lstStyle/>
          <a:p>
            <a:r>
              <a:rPr lang="en-US" dirty="0" smtClean="0"/>
              <a:t>AA Tree</a:t>
            </a:r>
            <a:endParaRPr lang="en-US" dirty="0"/>
          </a:p>
        </p:txBody>
      </p:sp>
      <p:pic>
        <p:nvPicPr>
          <p:cNvPr id="5" name="Picture 4"/>
          <p:cNvPicPr>
            <a:picLocks noChangeAspect="1"/>
          </p:cNvPicPr>
          <p:nvPr/>
        </p:nvPicPr>
        <p:blipFill>
          <a:blip r:embed="rId3"/>
          <a:stretch>
            <a:fillRect/>
          </a:stretch>
        </p:blipFill>
        <p:spPr>
          <a:xfrm>
            <a:off x="5348494" y="3239730"/>
            <a:ext cx="6217917" cy="3008670"/>
          </a:xfrm>
          <a:prstGeom prst="roundRect">
            <a:avLst>
              <a:gd name="adj" fmla="val 2173"/>
            </a:avLst>
          </a:prstGeom>
          <a:solidFill>
            <a:schemeClr val="tx1"/>
          </a:solidFill>
        </p:spPr>
      </p:pic>
    </p:spTree>
    <p:extLst>
      <p:ext uri="{BB962C8B-B14F-4D97-AF65-F5344CB8AC3E}">
        <p14:creationId xmlns:p14="http://schemas.microsoft.com/office/powerpoint/2010/main" val="33014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876800"/>
            <a:ext cx="10363200" cy="820600"/>
          </a:xfrm>
        </p:spPr>
        <p:txBody>
          <a:bodyPr/>
          <a:lstStyle/>
          <a:p>
            <a:r>
              <a:rPr lang="en-US" dirty="0" smtClean="0"/>
              <a:t>AA Tree Implementation</a:t>
            </a:r>
            <a:endParaRPr lang="en-US" dirty="0"/>
          </a:p>
        </p:txBody>
      </p:sp>
      <p:sp>
        <p:nvSpPr>
          <p:cNvPr id="6" name="Text Placeholder 5"/>
          <p:cNvSpPr>
            <a:spLocks noGrp="1"/>
          </p:cNvSpPr>
          <p:nvPr>
            <p:ph type="body" idx="1"/>
          </p:nvPr>
        </p:nvSpPr>
        <p:spPr/>
        <p:txBody>
          <a:bodyPr/>
          <a:lstStyle/>
          <a:p>
            <a:r>
              <a:rPr lang="en-US" dirty="0" smtClean="0"/>
              <a:t>Live Demo</a:t>
            </a:r>
            <a:endParaRPr lang="en-US" dirty="0"/>
          </a:p>
        </p:txBody>
      </p:sp>
      <p:pic>
        <p:nvPicPr>
          <p:cNvPr id="2" name="Picture 1"/>
          <p:cNvPicPr>
            <a:picLocks noChangeAspect="1"/>
          </p:cNvPicPr>
          <p:nvPr/>
        </p:nvPicPr>
        <p:blipFill>
          <a:blip r:embed="rId2"/>
          <a:stretch>
            <a:fillRect/>
          </a:stretch>
        </p:blipFill>
        <p:spPr>
          <a:xfrm>
            <a:off x="2131669" y="1371600"/>
            <a:ext cx="7925487" cy="3103133"/>
          </a:xfrm>
          <a:prstGeom prst="rect">
            <a:avLst/>
          </a:prstGeom>
        </p:spPr>
      </p:pic>
    </p:spTree>
    <p:extLst>
      <p:ext uri="{BB962C8B-B14F-4D97-AF65-F5344CB8AC3E}">
        <p14:creationId xmlns:p14="http://schemas.microsoft.com/office/powerpoint/2010/main" val="2016962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p:txBody>
          <a:bodyPr/>
          <a:lstStyle/>
          <a:p>
            <a:pPr>
              <a:lnSpc>
                <a:spcPct val="95000"/>
              </a:lnSpc>
            </a:pPr>
            <a:r>
              <a:rPr lang="en-US" noProof="1">
                <a:solidFill>
                  <a:schemeClr val="tx2">
                    <a:lumMod val="75000"/>
                  </a:schemeClr>
                </a:solidFill>
              </a:rPr>
              <a:t>Rope</a:t>
            </a:r>
            <a:r>
              <a:rPr lang="en-US" noProof="1"/>
              <a:t> == balanced tree for </a:t>
            </a:r>
            <a:r>
              <a:rPr lang="en-US" noProof="1">
                <a:solidFill>
                  <a:schemeClr val="tx2">
                    <a:lumMod val="75000"/>
                  </a:schemeClr>
                </a:solidFill>
              </a:rPr>
              <a:t>indexed items </a:t>
            </a:r>
            <a:r>
              <a:rPr lang="en-US" noProof="1"/>
              <a:t>with fast insert / delete</a:t>
            </a:r>
          </a:p>
          <a:p>
            <a:pPr lvl="1">
              <a:lnSpc>
                <a:spcPct val="95000"/>
              </a:lnSpc>
            </a:pPr>
            <a:r>
              <a:rPr lang="en-US" noProof="1"/>
              <a:t>Allows fast string edit </a:t>
            </a:r>
            <a:r>
              <a:rPr lang="en-US" noProof="1" smtClean="0"/>
              <a:t>operations on very long strings</a:t>
            </a:r>
            <a:endParaRPr lang="en-US" noProof="1"/>
          </a:p>
          <a:p>
            <a:pPr>
              <a:lnSpc>
                <a:spcPct val="95000"/>
              </a:lnSpc>
            </a:pPr>
            <a:r>
              <a:rPr lang="en-US" dirty="0" smtClean="0">
                <a:solidFill>
                  <a:schemeClr val="tx2">
                    <a:lumMod val="75000"/>
                  </a:schemeClr>
                </a:solidFill>
              </a:rPr>
              <a:t>Rope</a:t>
            </a:r>
            <a:r>
              <a:rPr lang="en-US" dirty="0" smtClean="0"/>
              <a:t> is a binary tree having leaf nodes</a:t>
            </a:r>
          </a:p>
          <a:p>
            <a:pPr lvl="1">
              <a:lnSpc>
                <a:spcPct val="95000"/>
              </a:lnSpc>
            </a:pPr>
            <a:r>
              <a:rPr lang="en-US" dirty="0" smtClean="0"/>
              <a:t>Each node holds a short string</a:t>
            </a:r>
          </a:p>
          <a:p>
            <a:pPr lvl="1">
              <a:lnSpc>
                <a:spcPct val="95000"/>
              </a:lnSpc>
            </a:pPr>
            <a:r>
              <a:rPr lang="en-US" dirty="0" smtClean="0"/>
              <a:t>Each node has a weight value</a:t>
            </a:r>
            <a:br>
              <a:rPr lang="en-US" dirty="0" smtClean="0"/>
            </a:br>
            <a:r>
              <a:rPr lang="en-US" dirty="0" smtClean="0"/>
              <a:t>equal to length of its string</a:t>
            </a:r>
            <a:endParaRPr lang="en-US" dirty="0"/>
          </a:p>
          <a:p>
            <a:endParaRPr lang="en-GB" dirty="0"/>
          </a:p>
        </p:txBody>
      </p:sp>
      <p:sp>
        <p:nvSpPr>
          <p:cNvPr id="4" name="Title 3"/>
          <p:cNvSpPr>
            <a:spLocks noGrp="1"/>
          </p:cNvSpPr>
          <p:nvPr>
            <p:ph type="title"/>
          </p:nvPr>
        </p:nvSpPr>
        <p:spPr/>
        <p:txBody>
          <a:bodyPr/>
          <a:lstStyle/>
          <a:p>
            <a:r>
              <a:rPr lang="en-US" dirty="0" smtClean="0"/>
              <a:t>Rope</a:t>
            </a:r>
            <a:endParaRPr lang="en-GB" dirty="0"/>
          </a:p>
        </p:txBody>
      </p:sp>
      <p:pic>
        <p:nvPicPr>
          <p:cNvPr id="5" name="Picture 6" descr="Search rop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030" y="3185816"/>
            <a:ext cx="4865169" cy="3214984"/>
          </a:xfrm>
          <a:prstGeom prst="roundRect">
            <a:avLst>
              <a:gd name="adj" fmla="val 1141"/>
            </a:avLst>
          </a:prstGeom>
          <a:solidFill>
            <a:srgbClr val="FFFFFF">
              <a:shade val="85000"/>
            </a:srgbClr>
          </a:solidFill>
          <a:ln>
            <a:noFill/>
          </a:ln>
          <a:effectLs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117445">
            <a:off x="1677350" y="4513322"/>
            <a:ext cx="1740692" cy="2028171"/>
          </a:xfrm>
          <a:prstGeom prst="rect">
            <a:avLst/>
          </a:prstGeom>
        </p:spPr>
      </p:pic>
      <p:pic>
        <p:nvPicPr>
          <p:cNvPr id="14" name="Picture 13"/>
          <p:cNvPicPr>
            <a:picLocks noChangeAspect="1"/>
          </p:cNvPicPr>
          <p:nvPr/>
        </p:nvPicPr>
        <p:blipFill>
          <a:blip r:embed="rId4"/>
          <a:stretch>
            <a:fillRect/>
          </a:stretch>
        </p:blipFill>
        <p:spPr>
          <a:xfrm>
            <a:off x="4189240" y="4790907"/>
            <a:ext cx="1981372" cy="1615580"/>
          </a:xfrm>
          <a:prstGeom prst="rect">
            <a:avLst/>
          </a:prstGeom>
        </p:spPr>
      </p:pic>
    </p:spTree>
    <p:extLst>
      <p:ext uri="{BB962C8B-B14F-4D97-AF65-F5344CB8AC3E}">
        <p14:creationId xmlns:p14="http://schemas.microsoft.com/office/powerpoint/2010/main" val="1316500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p:cNvSpPr>
            <a:spLocks noGrp="1"/>
          </p:cNvSpPr>
          <p:nvPr>
            <p:ph idx="1"/>
          </p:nvPr>
        </p:nvSpPr>
        <p:spPr/>
        <p:txBody>
          <a:bodyPr/>
          <a:lstStyle/>
          <a:p>
            <a:r>
              <a:rPr lang="en-US" dirty="0" smtClean="0"/>
              <a:t>Ropes are efficient for very large strings</a:t>
            </a:r>
          </a:p>
          <a:p>
            <a:pPr lvl="1"/>
            <a:r>
              <a:rPr lang="en-US" dirty="0" smtClean="0"/>
              <a:t>E.g. length &gt; 10 000 000</a:t>
            </a:r>
          </a:p>
          <a:p>
            <a:r>
              <a:rPr lang="en-US" dirty="0" smtClean="0"/>
              <a:t>For small strings ropes are slower!</a:t>
            </a:r>
          </a:p>
          <a:p>
            <a:pPr lvl="1"/>
            <a:r>
              <a:rPr lang="en-US" b="1" noProof="1" smtClean="0">
                <a:solidFill>
                  <a:schemeClr val="tx2">
                    <a:lumMod val="75000"/>
                  </a:schemeClr>
                </a:solidFill>
                <a:latin typeface="Consolas" panose="020B0609020204030204" pitchFamily="49" charset="0"/>
                <a:cs typeface="Consolas" panose="020B0609020204030204" pitchFamily="49" charset="0"/>
              </a:rPr>
              <a:t>List&lt;T&gt;</a:t>
            </a:r>
            <a:r>
              <a:rPr lang="en-US" dirty="0" smtClean="0"/>
              <a:t> and </a:t>
            </a:r>
            <a:r>
              <a:rPr lang="en-US" b="1" noProof="1" smtClean="0">
                <a:solidFill>
                  <a:schemeClr val="tx2">
                    <a:lumMod val="75000"/>
                  </a:schemeClr>
                </a:solidFill>
                <a:latin typeface="Consolas" panose="020B0609020204030204" pitchFamily="49" charset="0"/>
                <a:cs typeface="Consolas" panose="020B0609020204030204" pitchFamily="49" charset="0"/>
              </a:rPr>
              <a:t>StringBuilder</a:t>
            </a:r>
            <a:r>
              <a:rPr lang="en-US" dirty="0" smtClean="0"/>
              <a:t> performs better for 100 000 chars</a:t>
            </a:r>
          </a:p>
          <a:p>
            <a:r>
              <a:rPr lang="en-US" dirty="0" smtClean="0"/>
              <a:t>Ropes provide:</a:t>
            </a:r>
          </a:p>
          <a:p>
            <a:pPr lvl="1"/>
            <a:r>
              <a:rPr lang="en-US" dirty="0"/>
              <a:t>Faster insert / delete operations at random position – O(log(n))</a:t>
            </a:r>
          </a:p>
          <a:p>
            <a:pPr lvl="1"/>
            <a:r>
              <a:rPr lang="en-US" dirty="0" smtClean="0"/>
              <a:t>Slower access by index position </a:t>
            </a:r>
            <a:r>
              <a:rPr lang="en-US" dirty="0"/>
              <a:t>– O(log(n</a:t>
            </a:r>
            <a:r>
              <a:rPr lang="en-US" dirty="0" smtClean="0"/>
              <a:t>))</a:t>
            </a:r>
          </a:p>
          <a:p>
            <a:pPr lvl="2"/>
            <a:r>
              <a:rPr lang="en-US" dirty="0" smtClean="0"/>
              <a:t>Arrays provide O(1) access by index</a:t>
            </a:r>
          </a:p>
          <a:p>
            <a:pPr lvl="1"/>
            <a:endParaRPr lang="en-US" dirty="0"/>
          </a:p>
        </p:txBody>
      </p:sp>
      <p:sp>
        <p:nvSpPr>
          <p:cNvPr id="4" name="Title 3"/>
          <p:cNvSpPr>
            <a:spLocks noGrp="1"/>
          </p:cNvSpPr>
          <p:nvPr>
            <p:ph type="title"/>
          </p:nvPr>
        </p:nvSpPr>
        <p:spPr/>
        <p:txBody>
          <a:bodyPr/>
          <a:lstStyle/>
          <a:p>
            <a:r>
              <a:rPr lang="en-US" dirty="0" smtClean="0"/>
              <a:t>Ropes in Practice: When to Use Rope?</a:t>
            </a:r>
            <a:endParaRPr lang="en-US" dirty="0"/>
          </a:p>
        </p:txBody>
      </p:sp>
    </p:spTree>
    <p:extLst>
      <p:ext uri="{BB962C8B-B14F-4D97-AF65-F5344CB8AC3E}">
        <p14:creationId xmlns:p14="http://schemas.microsoft.com/office/powerpoint/2010/main" val="475324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876800"/>
            <a:ext cx="10363200" cy="820600"/>
          </a:xfrm>
        </p:spPr>
        <p:txBody>
          <a:bodyPr/>
          <a:lstStyle/>
          <a:p>
            <a:r>
              <a:rPr lang="en-US" dirty="0" smtClean="0"/>
              <a:t>Rope (</a:t>
            </a:r>
            <a:r>
              <a:rPr lang="en-US" noProof="1" smtClean="0"/>
              <a:t>Wintellect</a:t>
            </a:r>
            <a:r>
              <a:rPr lang="en-US" dirty="0" smtClean="0"/>
              <a:t> </a:t>
            </a:r>
            <a:r>
              <a:rPr lang="en-US" noProof="1" smtClean="0"/>
              <a:t>BigList&lt;T&gt;</a:t>
            </a:r>
            <a:r>
              <a:rPr lang="en-US" dirty="0" smtClean="0"/>
              <a:t>)</a:t>
            </a:r>
            <a:endParaRPr lang="en-US" dirty="0"/>
          </a:p>
        </p:txBody>
      </p:sp>
      <p:sp>
        <p:nvSpPr>
          <p:cNvPr id="6" name="Text Placeholder 5"/>
          <p:cNvSpPr>
            <a:spLocks noGrp="1"/>
          </p:cNvSpPr>
          <p:nvPr>
            <p:ph type="body" idx="1"/>
          </p:nvPr>
        </p:nvSpPr>
        <p:spPr>
          <a:xfrm>
            <a:off x="912813" y="5757966"/>
            <a:ext cx="10363200" cy="719034"/>
          </a:xfrm>
        </p:spPr>
        <p:txBody>
          <a:bodyPr/>
          <a:lstStyle/>
          <a:p>
            <a:r>
              <a:rPr lang="en-US" dirty="0" smtClean="0"/>
              <a:t>Live Demo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12" y="1146542"/>
            <a:ext cx="3962400" cy="349811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1212" y="838200"/>
            <a:ext cx="3002284" cy="3498116"/>
          </a:xfrm>
          <a:prstGeom prst="rect">
            <a:avLst/>
          </a:prstGeom>
        </p:spPr>
      </p:pic>
    </p:spTree>
    <p:extLst>
      <p:ext uri="{BB962C8B-B14F-4D97-AF65-F5344CB8AC3E}">
        <p14:creationId xmlns:p14="http://schemas.microsoft.com/office/powerpoint/2010/main" val="764149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4724400"/>
            <a:ext cx="10363200" cy="820600"/>
          </a:xfrm>
        </p:spPr>
        <p:txBody>
          <a:bodyPr/>
          <a:lstStyle/>
          <a:p>
            <a:r>
              <a:rPr lang="en-GB" dirty="0" smtClean="0"/>
              <a:t>B-Trees</a:t>
            </a:r>
            <a:endParaRPr lang="en-GB" dirty="0"/>
          </a:p>
        </p:txBody>
      </p:sp>
      <p:sp>
        <p:nvSpPr>
          <p:cNvPr id="3" name="Text Placeholder 2"/>
          <p:cNvSpPr>
            <a:spLocks noGrp="1"/>
          </p:cNvSpPr>
          <p:nvPr>
            <p:ph type="body" idx="1"/>
          </p:nvPr>
        </p:nvSpPr>
        <p:spPr>
          <a:xfrm>
            <a:off x="912813" y="5602568"/>
            <a:ext cx="10363200" cy="719034"/>
          </a:xfrm>
        </p:spPr>
        <p:txBody>
          <a:bodyPr/>
          <a:lstStyle/>
          <a:p>
            <a:r>
              <a:rPr lang="en-GB" dirty="0" smtClean="0"/>
              <a:t>B-Tree, B+ Tree</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212" y="1676400"/>
            <a:ext cx="9320148" cy="2590798"/>
          </a:xfrm>
          <a:prstGeom prst="rect">
            <a:avLst/>
          </a:prstGeom>
        </p:spPr>
      </p:pic>
      <p:sp>
        <p:nvSpPr>
          <p:cNvPr id="7" name="Right Arrow 6"/>
          <p:cNvSpPr/>
          <p:nvPr/>
        </p:nvSpPr>
        <p:spPr>
          <a:xfrm rot="8780139">
            <a:off x="2980568" y="2680410"/>
            <a:ext cx="1900500" cy="381000"/>
          </a:xfrm>
          <a:prstGeom prst="rightArrow">
            <a:avLst>
              <a:gd name="adj1" fmla="val 20732"/>
              <a:gd name="adj2" fmla="val 5634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sz="2800"/>
          </a:p>
        </p:txBody>
      </p:sp>
      <p:sp>
        <p:nvSpPr>
          <p:cNvPr id="8" name="Right Arrow 7"/>
          <p:cNvSpPr/>
          <p:nvPr/>
        </p:nvSpPr>
        <p:spPr>
          <a:xfrm rot="1886286">
            <a:off x="5966249" y="2683595"/>
            <a:ext cx="2018645" cy="381000"/>
          </a:xfrm>
          <a:prstGeom prst="rightArrow">
            <a:avLst>
              <a:gd name="adj1" fmla="val 20732"/>
              <a:gd name="adj2" fmla="val 5634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sz="2800"/>
          </a:p>
        </p:txBody>
      </p:sp>
      <p:sp>
        <p:nvSpPr>
          <p:cNvPr id="9" name="Right Arrow 8"/>
          <p:cNvSpPr/>
          <p:nvPr/>
        </p:nvSpPr>
        <p:spPr>
          <a:xfrm rot="5400000">
            <a:off x="4877004" y="2718935"/>
            <a:ext cx="1111150" cy="381000"/>
          </a:xfrm>
          <a:prstGeom prst="rightArrow">
            <a:avLst>
              <a:gd name="adj1" fmla="val 20732"/>
              <a:gd name="adj2" fmla="val 5634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sz="2800"/>
          </a:p>
        </p:txBody>
      </p:sp>
    </p:spTree>
    <p:extLst>
      <p:ext uri="{BB962C8B-B14F-4D97-AF65-F5344CB8AC3E}">
        <p14:creationId xmlns:p14="http://schemas.microsoft.com/office/powerpoint/2010/main" val="683998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3" name="Content Placeholder 2"/>
          <p:cNvSpPr>
            <a:spLocks noGrp="1"/>
          </p:cNvSpPr>
          <p:nvPr>
            <p:ph idx="1"/>
          </p:nvPr>
        </p:nvSpPr>
        <p:spPr/>
        <p:txBody>
          <a:bodyPr>
            <a:normAutofit lnSpcReduction="10000"/>
          </a:bodyPr>
          <a:lstStyle/>
          <a:p>
            <a:pPr>
              <a:lnSpc>
                <a:spcPct val="100000"/>
              </a:lnSpc>
            </a:pPr>
            <a:r>
              <a:rPr lang="en-US" dirty="0" smtClean="0">
                <a:solidFill>
                  <a:schemeClr val="tx2">
                    <a:lumMod val="75000"/>
                  </a:schemeClr>
                </a:solidFill>
                <a:hlinkClick r:id="rId2"/>
              </a:rPr>
              <a:t>B-trees</a:t>
            </a:r>
            <a:r>
              <a:rPr lang="en-US" dirty="0" smtClean="0"/>
              <a:t> are generalization of the concept of ordered binary search trees – see the </a:t>
            </a:r>
            <a:r>
              <a:rPr lang="en-US" dirty="0" smtClean="0">
                <a:hlinkClick r:id="rId3"/>
              </a:rPr>
              <a:t>visualization</a:t>
            </a:r>
            <a:endParaRPr lang="en-US" dirty="0" smtClean="0"/>
          </a:p>
          <a:p>
            <a:pPr lvl="1">
              <a:lnSpc>
                <a:spcPct val="100000"/>
              </a:lnSpc>
            </a:pPr>
            <a:r>
              <a:rPr lang="en-US" dirty="0" smtClean="0"/>
              <a:t>B-tree of order </a:t>
            </a:r>
            <a:r>
              <a:rPr lang="en-US" dirty="0" smtClean="0">
                <a:solidFill>
                  <a:schemeClr val="tx2">
                    <a:lumMod val="75000"/>
                  </a:schemeClr>
                </a:solidFill>
              </a:rPr>
              <a:t>b</a:t>
            </a:r>
            <a:r>
              <a:rPr lang="en-US" dirty="0" smtClean="0"/>
              <a:t> has between </a:t>
            </a:r>
            <a:r>
              <a:rPr lang="en-US" dirty="0" smtClean="0">
                <a:solidFill>
                  <a:schemeClr val="tx2">
                    <a:lumMod val="75000"/>
                  </a:schemeClr>
                </a:solidFill>
              </a:rPr>
              <a:t>b</a:t>
            </a:r>
            <a:r>
              <a:rPr lang="en-US" dirty="0" smtClean="0"/>
              <a:t> and </a:t>
            </a:r>
            <a:r>
              <a:rPr lang="en-US" dirty="0" smtClean="0">
                <a:solidFill>
                  <a:schemeClr val="tx2">
                    <a:lumMod val="75000"/>
                  </a:schemeClr>
                </a:solidFill>
              </a:rPr>
              <a:t>2*b</a:t>
            </a:r>
            <a:r>
              <a:rPr lang="en-US" dirty="0" smtClean="0"/>
              <a:t> keys in a node and between </a:t>
            </a:r>
            <a:r>
              <a:rPr lang="en-US" dirty="0" smtClean="0">
                <a:solidFill>
                  <a:schemeClr val="tx2">
                    <a:lumMod val="75000"/>
                  </a:schemeClr>
                </a:solidFill>
              </a:rPr>
              <a:t>b+1</a:t>
            </a:r>
            <a:r>
              <a:rPr lang="en-US" dirty="0" smtClean="0"/>
              <a:t> and </a:t>
            </a:r>
            <a:r>
              <a:rPr lang="en-US" dirty="0" smtClean="0">
                <a:solidFill>
                  <a:schemeClr val="tx2">
                    <a:lumMod val="75000"/>
                  </a:schemeClr>
                </a:solidFill>
              </a:rPr>
              <a:t>2*b+1</a:t>
            </a:r>
            <a:r>
              <a:rPr lang="en-US" dirty="0" smtClean="0"/>
              <a:t> child nodes</a:t>
            </a:r>
          </a:p>
          <a:p>
            <a:pPr lvl="1">
              <a:lnSpc>
                <a:spcPct val="100000"/>
              </a:lnSpc>
            </a:pPr>
            <a:r>
              <a:rPr lang="en-US" dirty="0" smtClean="0"/>
              <a:t>The keys in each node are ordered increasingly</a:t>
            </a:r>
          </a:p>
          <a:p>
            <a:pPr lvl="1">
              <a:lnSpc>
                <a:spcPct val="100000"/>
              </a:lnSpc>
            </a:pPr>
            <a:r>
              <a:rPr lang="en-US" dirty="0" smtClean="0"/>
              <a:t>All keys in a child node have values between their left and right parent keys</a:t>
            </a:r>
          </a:p>
          <a:p>
            <a:pPr>
              <a:lnSpc>
                <a:spcPct val="100000"/>
              </a:lnSpc>
            </a:pPr>
            <a:r>
              <a:rPr lang="en-US" dirty="0" smtClean="0"/>
              <a:t>If the B-tree is </a:t>
            </a:r>
            <a:r>
              <a:rPr lang="en-US" dirty="0" smtClean="0">
                <a:solidFill>
                  <a:schemeClr val="tx2">
                    <a:lumMod val="75000"/>
                  </a:schemeClr>
                </a:solidFill>
              </a:rPr>
              <a:t>balanced</a:t>
            </a:r>
            <a:r>
              <a:rPr lang="en-US" dirty="0" smtClean="0"/>
              <a:t>, its search / insert / add operations take about log(n) steps</a:t>
            </a:r>
          </a:p>
          <a:p>
            <a:pPr>
              <a:lnSpc>
                <a:spcPct val="100000"/>
              </a:lnSpc>
            </a:pPr>
            <a:r>
              <a:rPr lang="en-US" dirty="0" smtClean="0"/>
              <a:t>B-trees can be efficiently stored on the hard disk</a:t>
            </a:r>
            <a:endParaRPr lang="en-US" dirty="0"/>
          </a:p>
        </p:txBody>
      </p:sp>
      <p:sp>
        <p:nvSpPr>
          <p:cNvPr id="2" name="Title 1"/>
          <p:cNvSpPr>
            <a:spLocks noGrp="1"/>
          </p:cNvSpPr>
          <p:nvPr>
            <p:ph type="title"/>
          </p:nvPr>
        </p:nvSpPr>
        <p:spPr/>
        <p:txBody>
          <a:bodyPr/>
          <a:lstStyle/>
          <a:p>
            <a:r>
              <a:rPr lang="en-US" dirty="0" smtClean="0"/>
              <a:t>What are B-Trees?</a:t>
            </a:r>
            <a:endParaRPr lang="en-US" dirty="0"/>
          </a:p>
        </p:txBody>
      </p:sp>
    </p:spTree>
    <p:extLst>
      <p:ext uri="{BB962C8B-B14F-4D97-AF65-F5344CB8AC3E}">
        <p14:creationId xmlns:p14="http://schemas.microsoft.com/office/powerpoint/2010/main" val="1780483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148" name="Content Placeholder 2"/>
          <p:cNvSpPr>
            <a:spLocks noGrp="1"/>
          </p:cNvSpPr>
          <p:nvPr>
            <p:ph idx="1"/>
          </p:nvPr>
        </p:nvSpPr>
        <p:spPr/>
        <p:txBody>
          <a:bodyPr>
            <a:normAutofit/>
          </a:bodyPr>
          <a:lstStyle/>
          <a:p>
            <a:pPr>
              <a:lnSpc>
                <a:spcPct val="100000"/>
              </a:lnSpc>
            </a:pPr>
            <a:r>
              <a:rPr lang="en-US" sz="3200" dirty="0" smtClean="0"/>
              <a:t>B-Tree of order </a:t>
            </a:r>
            <a:r>
              <a:rPr lang="en-US" sz="3200" b="1" dirty="0" smtClean="0">
                <a:solidFill>
                  <a:schemeClr val="tx2">
                    <a:lumMod val="75000"/>
                  </a:schemeClr>
                </a:solidFill>
                <a:latin typeface="Consolas" pitchFamily="49" charset="0"/>
                <a:cs typeface="Consolas" pitchFamily="49" charset="0"/>
              </a:rPr>
              <a:t>2</a:t>
            </a:r>
            <a:r>
              <a:rPr lang="en-US" sz="3200" dirty="0" smtClean="0">
                <a:cs typeface="Consolas" pitchFamily="49" charset="0"/>
              </a:rPr>
              <a:t> (</a:t>
            </a:r>
            <a:r>
              <a:rPr lang="en-US" sz="3200" dirty="0" smtClean="0"/>
              <a:t>also known as </a:t>
            </a:r>
            <a:r>
              <a:rPr lang="en-US" sz="3200" dirty="0" smtClean="0">
                <a:latin typeface="Consolas" pitchFamily="49" charset="0"/>
                <a:cs typeface="Consolas" pitchFamily="49" charset="0"/>
              </a:rPr>
              <a:t>2</a:t>
            </a:r>
            <a:r>
              <a:rPr lang="en-US" sz="3200" dirty="0" smtClean="0"/>
              <a:t>-</a:t>
            </a:r>
            <a:r>
              <a:rPr lang="en-US" sz="3200" dirty="0" smtClean="0">
                <a:latin typeface="Consolas" pitchFamily="49" charset="0"/>
                <a:cs typeface="Consolas" pitchFamily="49" charset="0"/>
              </a:rPr>
              <a:t>3</a:t>
            </a:r>
            <a:r>
              <a:rPr lang="en-US" sz="3200" dirty="0" smtClean="0"/>
              <a:t>-</a:t>
            </a:r>
            <a:r>
              <a:rPr lang="en-US" sz="3200" dirty="0" smtClean="0">
                <a:latin typeface="Consolas" pitchFamily="49" charset="0"/>
                <a:cs typeface="Consolas" pitchFamily="49" charset="0"/>
              </a:rPr>
              <a:t>4</a:t>
            </a:r>
            <a:r>
              <a:rPr lang="en-US" sz="3200" dirty="0" smtClean="0"/>
              <a:t>-tree):</a:t>
            </a:r>
            <a:endParaRPr lang="en-US" sz="3200" dirty="0"/>
          </a:p>
        </p:txBody>
      </p:sp>
      <p:sp>
        <p:nvSpPr>
          <p:cNvPr id="2" name="Title 1"/>
          <p:cNvSpPr>
            <a:spLocks noGrp="1"/>
          </p:cNvSpPr>
          <p:nvPr>
            <p:ph type="title"/>
          </p:nvPr>
        </p:nvSpPr>
        <p:spPr/>
        <p:txBody>
          <a:bodyPr/>
          <a:lstStyle/>
          <a:p>
            <a:r>
              <a:rPr lang="en-US" dirty="0" smtClean="0"/>
              <a:t>B-Tree – Example</a:t>
            </a:r>
            <a:endParaRPr lang="en-US" dirty="0"/>
          </a:p>
        </p:txBody>
      </p:sp>
      <p:grpSp>
        <p:nvGrpSpPr>
          <p:cNvPr id="269" name="Group 268"/>
          <p:cNvGrpSpPr/>
          <p:nvPr/>
        </p:nvGrpSpPr>
        <p:grpSpPr>
          <a:xfrm>
            <a:off x="665876" y="2057400"/>
            <a:ext cx="10914936" cy="4267200"/>
            <a:chOff x="535014" y="2057400"/>
            <a:chExt cx="8351811" cy="3810000"/>
          </a:xfrm>
        </p:grpSpPr>
        <p:grpSp>
          <p:nvGrpSpPr>
            <p:cNvPr id="181" name="Group 180"/>
            <p:cNvGrpSpPr/>
            <p:nvPr/>
          </p:nvGrpSpPr>
          <p:grpSpPr>
            <a:xfrm>
              <a:off x="3771900" y="2057400"/>
              <a:ext cx="1143000" cy="609600"/>
              <a:chOff x="3886200" y="1981200"/>
              <a:chExt cx="1143000" cy="609600"/>
            </a:xfrm>
          </p:grpSpPr>
          <p:grpSp>
            <p:nvGrpSpPr>
              <p:cNvPr id="151" name="Group 150"/>
              <p:cNvGrpSpPr/>
              <p:nvPr/>
            </p:nvGrpSpPr>
            <p:grpSpPr>
              <a:xfrm>
                <a:off x="3886201" y="1981200"/>
                <a:ext cx="1142999" cy="381000"/>
                <a:chOff x="4115391" y="1981200"/>
                <a:chExt cx="1091609" cy="381000"/>
              </a:xfrm>
            </p:grpSpPr>
            <p:sp>
              <p:nvSpPr>
                <p:cNvPr id="34" name="Rectangle 33"/>
                <p:cNvSpPr/>
                <p:nvPr/>
              </p:nvSpPr>
              <p:spPr>
                <a:xfrm>
                  <a:off x="4115391" y="1981200"/>
                  <a:ext cx="532809"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0" name="Rectangle 149"/>
                <p:cNvSpPr/>
                <p:nvPr/>
              </p:nvSpPr>
              <p:spPr>
                <a:xfrm>
                  <a:off x="4648200" y="1981200"/>
                  <a:ext cx="5588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21</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169" name="Rectangle 168"/>
              <p:cNvSpPr/>
              <p:nvPr/>
            </p:nvSpPr>
            <p:spPr>
              <a:xfrm>
                <a:off x="3886200" y="2362200"/>
                <a:ext cx="3810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0" name="Rectangle 169"/>
              <p:cNvSpPr/>
              <p:nvPr/>
            </p:nvSpPr>
            <p:spPr>
              <a:xfrm>
                <a:off x="4267200" y="2362200"/>
                <a:ext cx="3810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1" name="Rectangle 170"/>
              <p:cNvSpPr/>
              <p:nvPr/>
            </p:nvSpPr>
            <p:spPr>
              <a:xfrm>
                <a:off x="4648200" y="2362200"/>
                <a:ext cx="3810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cxnSp>
          <p:nvCxnSpPr>
            <p:cNvPr id="91" name="Straight Arrow Connector 90"/>
            <p:cNvCxnSpPr/>
            <p:nvPr/>
          </p:nvCxnSpPr>
          <p:spPr>
            <a:xfrm rot="10800000" flipV="1">
              <a:off x="2762252" y="2543175"/>
              <a:ext cx="1200148" cy="1019174"/>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724400" y="2552700"/>
              <a:ext cx="1152525" cy="1009650"/>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rot="5400000">
              <a:off x="3831705" y="3054876"/>
              <a:ext cx="1000123" cy="14831"/>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80" name="Group 179"/>
            <p:cNvGrpSpPr/>
            <p:nvPr/>
          </p:nvGrpSpPr>
          <p:grpSpPr>
            <a:xfrm>
              <a:off x="2257425" y="3581400"/>
              <a:ext cx="990600" cy="609600"/>
              <a:chOff x="2286000" y="3352800"/>
              <a:chExt cx="914400" cy="609600"/>
            </a:xfrm>
          </p:grpSpPr>
          <p:grpSp>
            <p:nvGrpSpPr>
              <p:cNvPr id="81" name="Group 80"/>
              <p:cNvGrpSpPr/>
              <p:nvPr/>
            </p:nvGrpSpPr>
            <p:grpSpPr>
              <a:xfrm>
                <a:off x="2286000" y="3352800"/>
                <a:ext cx="914400" cy="381000"/>
                <a:chOff x="2113504" y="2743200"/>
                <a:chExt cx="914400" cy="381000"/>
              </a:xfrm>
            </p:grpSpPr>
            <p:sp>
              <p:nvSpPr>
                <p:cNvPr id="59" name="Rectangle 58"/>
                <p:cNvSpPr/>
                <p:nvPr/>
              </p:nvSpPr>
              <p:spPr>
                <a:xfrm>
                  <a:off x="2113504" y="2743200"/>
                  <a:ext cx="4572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7</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0" name="Rectangle 59"/>
                <p:cNvSpPr/>
                <p:nvPr/>
              </p:nvSpPr>
              <p:spPr>
                <a:xfrm>
                  <a:off x="2570704" y="2743200"/>
                  <a:ext cx="4572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177" name="Rectangle 176"/>
              <p:cNvSpPr/>
              <p:nvPr/>
            </p:nvSpPr>
            <p:spPr>
              <a:xfrm>
                <a:off x="22860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8" name="Rectangle 177"/>
              <p:cNvSpPr/>
              <p:nvPr/>
            </p:nvSpPr>
            <p:spPr>
              <a:xfrm>
                <a:off x="25908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9" name="Rectangle 178"/>
              <p:cNvSpPr/>
              <p:nvPr/>
            </p:nvSpPr>
            <p:spPr>
              <a:xfrm>
                <a:off x="28956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cxnSp>
          <p:nvCxnSpPr>
            <p:cNvPr id="102" name="Straight Arrow Connector 101"/>
            <p:cNvCxnSpPr/>
            <p:nvPr/>
          </p:nvCxnSpPr>
          <p:spPr>
            <a:xfrm rot="10800000" flipV="1">
              <a:off x="990600" y="4076698"/>
              <a:ext cx="1428754" cy="1162051"/>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rot="5400000">
              <a:off x="1981202" y="4457700"/>
              <a:ext cx="1162051" cy="400054"/>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rot="16200000" flipH="1">
              <a:off x="2690814" y="4452938"/>
              <a:ext cx="1171573" cy="400049"/>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a:xfrm>
              <a:off x="3838575" y="3581400"/>
              <a:ext cx="990600" cy="609600"/>
              <a:chOff x="2286000" y="3352800"/>
              <a:chExt cx="914400" cy="609600"/>
            </a:xfrm>
          </p:grpSpPr>
          <p:grpSp>
            <p:nvGrpSpPr>
              <p:cNvPr id="186" name="Group 80"/>
              <p:cNvGrpSpPr/>
              <p:nvPr/>
            </p:nvGrpSpPr>
            <p:grpSpPr>
              <a:xfrm>
                <a:off x="2286000" y="3352800"/>
                <a:ext cx="914400" cy="381000"/>
                <a:chOff x="2113504" y="2743200"/>
                <a:chExt cx="914400" cy="381000"/>
              </a:xfrm>
            </p:grpSpPr>
            <p:sp>
              <p:nvSpPr>
                <p:cNvPr id="190" name="Rectangle 189"/>
                <p:cNvSpPr/>
                <p:nvPr/>
              </p:nvSpPr>
              <p:spPr>
                <a:xfrm>
                  <a:off x="2113504" y="2743200"/>
                  <a:ext cx="4572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18</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1" name="Rectangle 190"/>
                <p:cNvSpPr/>
                <p:nvPr/>
              </p:nvSpPr>
              <p:spPr>
                <a:xfrm>
                  <a:off x="2570704" y="2743200"/>
                  <a:ext cx="4572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187" name="Rectangle 186"/>
              <p:cNvSpPr/>
              <p:nvPr/>
            </p:nvSpPr>
            <p:spPr>
              <a:xfrm>
                <a:off x="22860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8" name="Rectangle 187"/>
              <p:cNvSpPr/>
              <p:nvPr/>
            </p:nvSpPr>
            <p:spPr>
              <a:xfrm>
                <a:off x="25908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9" name="Rectangle 188"/>
              <p:cNvSpPr/>
              <p:nvPr/>
            </p:nvSpPr>
            <p:spPr>
              <a:xfrm>
                <a:off x="28956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65" name="Group 264"/>
            <p:cNvGrpSpPr/>
            <p:nvPr/>
          </p:nvGrpSpPr>
          <p:grpSpPr>
            <a:xfrm>
              <a:off x="5381625" y="3581400"/>
              <a:ext cx="993775" cy="609600"/>
              <a:chOff x="5391150" y="3505200"/>
              <a:chExt cx="993775" cy="609600"/>
            </a:xfrm>
          </p:grpSpPr>
          <p:grpSp>
            <p:nvGrpSpPr>
              <p:cNvPr id="82" name="Group 81"/>
              <p:cNvGrpSpPr/>
              <p:nvPr/>
            </p:nvGrpSpPr>
            <p:grpSpPr>
              <a:xfrm>
                <a:off x="5391150" y="3505200"/>
                <a:ext cx="990600" cy="381000"/>
                <a:chOff x="6085952" y="2743200"/>
                <a:chExt cx="1066800" cy="381000"/>
              </a:xfrm>
            </p:grpSpPr>
            <p:sp>
              <p:nvSpPr>
                <p:cNvPr id="61" name="Rectangle 60"/>
                <p:cNvSpPr/>
                <p:nvPr/>
              </p:nvSpPr>
              <p:spPr>
                <a:xfrm>
                  <a:off x="6085952" y="2743200"/>
                  <a:ext cx="5334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2" name="Rectangle 61"/>
                <p:cNvSpPr/>
                <p:nvPr/>
              </p:nvSpPr>
              <p:spPr>
                <a:xfrm>
                  <a:off x="6619352" y="2743200"/>
                  <a:ext cx="5334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31</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64" name="Group 263"/>
              <p:cNvGrpSpPr/>
              <p:nvPr/>
            </p:nvGrpSpPr>
            <p:grpSpPr>
              <a:xfrm>
                <a:off x="5394325" y="3886200"/>
                <a:ext cx="990600" cy="228600"/>
                <a:chOff x="5394325" y="3886200"/>
                <a:chExt cx="990600" cy="228600"/>
              </a:xfrm>
            </p:grpSpPr>
            <p:sp>
              <p:nvSpPr>
                <p:cNvPr id="193" name="Rectangle 192"/>
                <p:cNvSpPr/>
                <p:nvPr/>
              </p:nvSpPr>
              <p:spPr>
                <a:xfrm>
                  <a:off x="5394325" y="38862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4" name="Rectangle 193"/>
                <p:cNvSpPr/>
                <p:nvPr/>
              </p:nvSpPr>
              <p:spPr>
                <a:xfrm>
                  <a:off x="5724525" y="38862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5" name="Rectangle 194"/>
                <p:cNvSpPr/>
                <p:nvPr/>
              </p:nvSpPr>
              <p:spPr>
                <a:xfrm>
                  <a:off x="6054725" y="38862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cxnSp>
          <p:nvCxnSpPr>
            <p:cNvPr id="126" name="Straight Arrow Connector 125"/>
            <p:cNvCxnSpPr/>
            <p:nvPr/>
          </p:nvCxnSpPr>
          <p:spPr>
            <a:xfrm rot="5400000">
              <a:off x="4733928" y="4419600"/>
              <a:ext cx="1162050" cy="476256"/>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rot="16200000" flipH="1">
              <a:off x="5776912" y="4186236"/>
              <a:ext cx="1162053" cy="942979"/>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6210300" y="4076700"/>
              <a:ext cx="2143125" cy="1162050"/>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258" name="Group 257"/>
            <p:cNvGrpSpPr/>
            <p:nvPr/>
          </p:nvGrpSpPr>
          <p:grpSpPr>
            <a:xfrm>
              <a:off x="535014" y="5257800"/>
              <a:ext cx="1189013" cy="609600"/>
              <a:chOff x="544539" y="5181600"/>
              <a:chExt cx="1189013" cy="609600"/>
            </a:xfrm>
          </p:grpSpPr>
          <p:grpSp>
            <p:nvGrpSpPr>
              <p:cNvPr id="77" name="Group 76"/>
              <p:cNvGrpSpPr/>
              <p:nvPr/>
            </p:nvGrpSpPr>
            <p:grpSpPr>
              <a:xfrm>
                <a:off x="544539" y="5181600"/>
                <a:ext cx="1189013" cy="381000"/>
                <a:chOff x="1234103" y="4114800"/>
                <a:chExt cx="975697" cy="381000"/>
              </a:xfrm>
            </p:grpSpPr>
            <p:sp>
              <p:nvSpPr>
                <p:cNvPr id="64" name="Rectangle 63"/>
                <p:cNvSpPr/>
                <p:nvPr/>
              </p:nvSpPr>
              <p:spPr>
                <a:xfrm>
                  <a:off x="1234103" y="4114800"/>
                  <a:ext cx="365134"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5" name="Rectangle 64"/>
                <p:cNvSpPr/>
                <p:nvPr/>
              </p:nvSpPr>
              <p:spPr>
                <a:xfrm>
                  <a:off x="1599238" y="4114800"/>
                  <a:ext cx="320422"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6" name="Rectangle 65"/>
                <p:cNvSpPr/>
                <p:nvPr/>
              </p:nvSpPr>
              <p:spPr>
                <a:xfrm>
                  <a:off x="1919660" y="4114800"/>
                  <a:ext cx="29014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6</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15" name="Group 214"/>
              <p:cNvGrpSpPr/>
              <p:nvPr/>
            </p:nvGrpSpPr>
            <p:grpSpPr>
              <a:xfrm>
                <a:off x="544539" y="5562600"/>
                <a:ext cx="1189011" cy="228600"/>
                <a:chOff x="533400" y="5105400"/>
                <a:chExt cx="1066800" cy="228600"/>
              </a:xfrm>
            </p:grpSpPr>
            <p:sp>
              <p:nvSpPr>
                <p:cNvPr id="211" name="Rectangle 210"/>
                <p:cNvSpPr/>
                <p:nvPr/>
              </p:nvSpPr>
              <p:spPr>
                <a:xfrm>
                  <a:off x="533400" y="5105400"/>
                  <a:ext cx="263525"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2" name="Rectangle 211"/>
                <p:cNvSpPr/>
                <p:nvPr/>
              </p:nvSpPr>
              <p:spPr>
                <a:xfrm>
                  <a:off x="803275" y="5105400"/>
                  <a:ext cx="263525"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3" name="Rectangle 212"/>
                <p:cNvSpPr/>
                <p:nvPr/>
              </p:nvSpPr>
              <p:spPr>
                <a:xfrm>
                  <a:off x="1066800" y="5105400"/>
                  <a:ext cx="263525"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4" name="Rectangle 213"/>
                <p:cNvSpPr/>
                <p:nvPr/>
              </p:nvSpPr>
              <p:spPr>
                <a:xfrm>
                  <a:off x="1336675" y="5105400"/>
                  <a:ext cx="263525"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nvGrpSpPr>
            <p:cNvPr id="259" name="Group 258"/>
            <p:cNvGrpSpPr/>
            <p:nvPr/>
          </p:nvGrpSpPr>
          <p:grpSpPr>
            <a:xfrm>
              <a:off x="1952625" y="5257800"/>
              <a:ext cx="800100" cy="609600"/>
              <a:chOff x="1962150" y="5181600"/>
              <a:chExt cx="800100" cy="609600"/>
            </a:xfrm>
          </p:grpSpPr>
          <p:grpSp>
            <p:nvGrpSpPr>
              <p:cNvPr id="78" name="Group 77"/>
              <p:cNvGrpSpPr/>
              <p:nvPr/>
            </p:nvGrpSpPr>
            <p:grpSpPr>
              <a:xfrm>
                <a:off x="1962150" y="5181600"/>
                <a:ext cx="800100" cy="381000"/>
                <a:chOff x="2260687" y="4800600"/>
                <a:chExt cx="1076848" cy="381000"/>
              </a:xfrm>
            </p:grpSpPr>
            <p:sp>
              <p:nvSpPr>
                <p:cNvPr id="67" name="Rectangle 66"/>
                <p:cNvSpPr/>
                <p:nvPr/>
              </p:nvSpPr>
              <p:spPr>
                <a:xfrm>
                  <a:off x="2260687" y="4800600"/>
                  <a:ext cx="538424"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8" name="Rectangle 67"/>
                <p:cNvSpPr/>
                <p:nvPr/>
              </p:nvSpPr>
              <p:spPr>
                <a:xfrm>
                  <a:off x="2799111" y="4800600"/>
                  <a:ext cx="538424"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19" name="Group 218"/>
              <p:cNvGrpSpPr/>
              <p:nvPr/>
            </p:nvGrpSpPr>
            <p:grpSpPr>
              <a:xfrm>
                <a:off x="1962150" y="5562600"/>
                <a:ext cx="800100" cy="228600"/>
                <a:chOff x="1943100" y="5105400"/>
                <a:chExt cx="990600" cy="228600"/>
              </a:xfrm>
            </p:grpSpPr>
            <p:sp>
              <p:nvSpPr>
                <p:cNvPr id="216" name="Rectangle 215"/>
                <p:cNvSpPr/>
                <p:nvPr/>
              </p:nvSpPr>
              <p:spPr>
                <a:xfrm>
                  <a:off x="19431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7" name="Rectangle 216"/>
                <p:cNvSpPr/>
                <p:nvPr/>
              </p:nvSpPr>
              <p:spPr>
                <a:xfrm>
                  <a:off x="22733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8" name="Rectangle 217"/>
                <p:cNvSpPr/>
                <p:nvPr/>
              </p:nvSpPr>
              <p:spPr>
                <a:xfrm>
                  <a:off x="26035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nvGrpSpPr>
            <p:cNvPr id="260" name="Group 259"/>
            <p:cNvGrpSpPr/>
            <p:nvPr/>
          </p:nvGrpSpPr>
          <p:grpSpPr>
            <a:xfrm>
              <a:off x="2981325" y="5257800"/>
              <a:ext cx="990600" cy="609600"/>
              <a:chOff x="2990850" y="5181600"/>
              <a:chExt cx="990600" cy="609600"/>
            </a:xfrm>
          </p:grpSpPr>
          <p:grpSp>
            <p:nvGrpSpPr>
              <p:cNvPr id="79" name="Group 78"/>
              <p:cNvGrpSpPr/>
              <p:nvPr/>
            </p:nvGrpSpPr>
            <p:grpSpPr>
              <a:xfrm>
                <a:off x="2990850" y="5181600"/>
                <a:ext cx="990600" cy="381000"/>
                <a:chOff x="3058046" y="4114800"/>
                <a:chExt cx="1066801" cy="381000"/>
              </a:xfrm>
            </p:grpSpPr>
            <p:sp>
              <p:nvSpPr>
                <p:cNvPr id="69" name="Rectangle 68"/>
                <p:cNvSpPr/>
                <p:nvPr/>
              </p:nvSpPr>
              <p:spPr>
                <a:xfrm>
                  <a:off x="3058046" y="4114800"/>
                  <a:ext cx="533401"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0" name="Rectangle 69"/>
                <p:cNvSpPr/>
                <p:nvPr/>
              </p:nvSpPr>
              <p:spPr>
                <a:xfrm>
                  <a:off x="3581400" y="4114800"/>
                  <a:ext cx="543447"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16</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57" name="Group 256"/>
              <p:cNvGrpSpPr/>
              <p:nvPr/>
            </p:nvGrpSpPr>
            <p:grpSpPr>
              <a:xfrm>
                <a:off x="2990850" y="5562600"/>
                <a:ext cx="990600" cy="228600"/>
                <a:chOff x="2990850" y="5562600"/>
                <a:chExt cx="990600" cy="228600"/>
              </a:xfrm>
            </p:grpSpPr>
            <p:sp>
              <p:nvSpPr>
                <p:cNvPr id="220" name="Rectangle 219"/>
                <p:cNvSpPr/>
                <p:nvPr/>
              </p:nvSpPr>
              <p:spPr>
                <a:xfrm>
                  <a:off x="2990850" y="55626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1" name="Rectangle 220"/>
                <p:cNvSpPr/>
                <p:nvPr/>
              </p:nvSpPr>
              <p:spPr>
                <a:xfrm>
                  <a:off x="3321050" y="55626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2" name="Rectangle 221"/>
                <p:cNvSpPr/>
                <p:nvPr/>
              </p:nvSpPr>
              <p:spPr>
                <a:xfrm>
                  <a:off x="3651250" y="55626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nvGrpSpPr>
            <p:cNvPr id="261" name="Group 260"/>
            <p:cNvGrpSpPr/>
            <p:nvPr/>
          </p:nvGrpSpPr>
          <p:grpSpPr>
            <a:xfrm>
              <a:off x="4314825" y="5257800"/>
              <a:ext cx="1524000" cy="609600"/>
              <a:chOff x="4324350" y="5181600"/>
              <a:chExt cx="1524000" cy="609600"/>
            </a:xfrm>
          </p:grpSpPr>
          <p:grpSp>
            <p:nvGrpSpPr>
              <p:cNvPr id="80" name="Group 79"/>
              <p:cNvGrpSpPr/>
              <p:nvPr/>
            </p:nvGrpSpPr>
            <p:grpSpPr>
              <a:xfrm>
                <a:off x="4324350" y="5181600"/>
                <a:ext cx="1524000" cy="381000"/>
                <a:chOff x="5486400" y="4114800"/>
                <a:chExt cx="1610248" cy="381000"/>
              </a:xfrm>
            </p:grpSpPr>
            <p:sp>
              <p:nvSpPr>
                <p:cNvPr id="71" name="Rectangle 70"/>
                <p:cNvSpPr/>
                <p:nvPr/>
              </p:nvSpPr>
              <p:spPr>
                <a:xfrm>
                  <a:off x="54864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22</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2" name="Rectangle 71"/>
                <p:cNvSpPr/>
                <p:nvPr/>
              </p:nvSpPr>
              <p:spPr>
                <a:xfrm>
                  <a:off x="60198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23</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3" name="Rectangle 72"/>
                <p:cNvSpPr/>
                <p:nvPr/>
              </p:nvSpPr>
              <p:spPr>
                <a:xfrm>
                  <a:off x="65532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30" name="Group 229"/>
              <p:cNvGrpSpPr/>
              <p:nvPr/>
            </p:nvGrpSpPr>
            <p:grpSpPr>
              <a:xfrm>
                <a:off x="4324350" y="5562600"/>
                <a:ext cx="1524000" cy="228600"/>
                <a:chOff x="4343400" y="5105400"/>
                <a:chExt cx="1320800" cy="228600"/>
              </a:xfrm>
            </p:grpSpPr>
            <p:sp>
              <p:nvSpPr>
                <p:cNvPr id="226" name="Rectangle 225"/>
                <p:cNvSpPr/>
                <p:nvPr/>
              </p:nvSpPr>
              <p:spPr>
                <a:xfrm>
                  <a:off x="43434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7" name="Rectangle 226"/>
                <p:cNvSpPr/>
                <p:nvPr/>
              </p:nvSpPr>
              <p:spPr>
                <a:xfrm>
                  <a:off x="46736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8" name="Rectangle 227"/>
                <p:cNvSpPr/>
                <p:nvPr/>
              </p:nvSpPr>
              <p:spPr>
                <a:xfrm>
                  <a:off x="50038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9" name="Rectangle 228"/>
                <p:cNvSpPr/>
                <p:nvPr/>
              </p:nvSpPr>
              <p:spPr>
                <a:xfrm>
                  <a:off x="53340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nvGrpSpPr>
            <p:cNvPr id="262" name="Group 261"/>
            <p:cNvGrpSpPr/>
            <p:nvPr/>
          </p:nvGrpSpPr>
          <p:grpSpPr>
            <a:xfrm>
              <a:off x="6067425" y="5257800"/>
              <a:ext cx="1524000" cy="609600"/>
              <a:chOff x="6076950" y="5181600"/>
              <a:chExt cx="1524000" cy="609600"/>
            </a:xfrm>
          </p:grpSpPr>
          <p:grpSp>
            <p:nvGrpSpPr>
              <p:cNvPr id="83" name="Group 82"/>
              <p:cNvGrpSpPr/>
              <p:nvPr/>
            </p:nvGrpSpPr>
            <p:grpSpPr>
              <a:xfrm>
                <a:off x="6076950" y="5181600"/>
                <a:ext cx="1524000" cy="381000"/>
                <a:chOff x="5486400" y="4114800"/>
                <a:chExt cx="1610248" cy="381000"/>
              </a:xfrm>
            </p:grpSpPr>
            <p:sp>
              <p:nvSpPr>
                <p:cNvPr id="84" name="Rectangle 83"/>
                <p:cNvSpPr/>
                <p:nvPr/>
              </p:nvSpPr>
              <p:spPr>
                <a:xfrm>
                  <a:off x="54864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27</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5" name="Rectangle 84"/>
                <p:cNvSpPr/>
                <p:nvPr/>
              </p:nvSpPr>
              <p:spPr>
                <a:xfrm>
                  <a:off x="60198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29</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6" name="Rectangle 85"/>
                <p:cNvSpPr/>
                <p:nvPr/>
              </p:nvSpPr>
              <p:spPr>
                <a:xfrm>
                  <a:off x="65532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30</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31" name="Group 230"/>
              <p:cNvGrpSpPr/>
              <p:nvPr/>
            </p:nvGrpSpPr>
            <p:grpSpPr>
              <a:xfrm>
                <a:off x="6076950" y="5562600"/>
                <a:ext cx="1524000" cy="228600"/>
                <a:chOff x="4343400" y="5105400"/>
                <a:chExt cx="1320800" cy="228600"/>
              </a:xfrm>
            </p:grpSpPr>
            <p:sp>
              <p:nvSpPr>
                <p:cNvPr id="232" name="Rectangle 231"/>
                <p:cNvSpPr/>
                <p:nvPr/>
              </p:nvSpPr>
              <p:spPr>
                <a:xfrm>
                  <a:off x="43434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33" name="Rectangle 232"/>
                <p:cNvSpPr/>
                <p:nvPr/>
              </p:nvSpPr>
              <p:spPr>
                <a:xfrm>
                  <a:off x="46736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34" name="Rectangle 233"/>
                <p:cNvSpPr/>
                <p:nvPr/>
              </p:nvSpPr>
              <p:spPr>
                <a:xfrm>
                  <a:off x="50038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35" name="Rectangle 234"/>
                <p:cNvSpPr/>
                <p:nvPr/>
              </p:nvSpPr>
              <p:spPr>
                <a:xfrm>
                  <a:off x="53340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nvGrpSpPr>
            <p:cNvPr id="263" name="Group 262"/>
            <p:cNvGrpSpPr/>
            <p:nvPr/>
          </p:nvGrpSpPr>
          <p:grpSpPr>
            <a:xfrm>
              <a:off x="7820025" y="5257800"/>
              <a:ext cx="1066800" cy="609600"/>
              <a:chOff x="7829550" y="5181600"/>
              <a:chExt cx="1066800" cy="609600"/>
            </a:xfrm>
          </p:grpSpPr>
          <p:grpSp>
            <p:nvGrpSpPr>
              <p:cNvPr id="87" name="Group 86"/>
              <p:cNvGrpSpPr/>
              <p:nvPr/>
            </p:nvGrpSpPr>
            <p:grpSpPr>
              <a:xfrm>
                <a:off x="7829550" y="5181600"/>
                <a:ext cx="1066800" cy="381000"/>
                <a:chOff x="6085952" y="2743200"/>
                <a:chExt cx="1066800" cy="381000"/>
              </a:xfrm>
            </p:grpSpPr>
            <p:sp>
              <p:nvSpPr>
                <p:cNvPr id="88" name="Rectangle 87"/>
                <p:cNvSpPr/>
                <p:nvPr/>
              </p:nvSpPr>
              <p:spPr>
                <a:xfrm>
                  <a:off x="6085952" y="2743200"/>
                  <a:ext cx="5334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32</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9" name="Rectangle 88"/>
                <p:cNvSpPr/>
                <p:nvPr/>
              </p:nvSpPr>
              <p:spPr>
                <a:xfrm>
                  <a:off x="6619352" y="2743200"/>
                  <a:ext cx="5334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35</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39" name="Group 238"/>
              <p:cNvGrpSpPr/>
              <p:nvPr/>
            </p:nvGrpSpPr>
            <p:grpSpPr>
              <a:xfrm>
                <a:off x="7829550" y="5562600"/>
                <a:ext cx="1066800" cy="228600"/>
                <a:chOff x="7848600" y="5105400"/>
                <a:chExt cx="990600" cy="228600"/>
              </a:xfrm>
            </p:grpSpPr>
            <p:sp>
              <p:nvSpPr>
                <p:cNvPr id="236" name="Rectangle 235"/>
                <p:cNvSpPr/>
                <p:nvPr/>
              </p:nvSpPr>
              <p:spPr>
                <a:xfrm>
                  <a:off x="78486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37" name="Rectangle 236"/>
                <p:cNvSpPr/>
                <p:nvPr/>
              </p:nvSpPr>
              <p:spPr>
                <a:xfrm>
                  <a:off x="81788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38" name="Rectangle 237"/>
                <p:cNvSpPr/>
                <p:nvPr/>
              </p:nvSpPr>
              <p:spPr>
                <a:xfrm>
                  <a:off x="85090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spTree>
    <p:extLst>
      <p:ext uri="{BB962C8B-B14F-4D97-AF65-F5344CB8AC3E}">
        <p14:creationId xmlns:p14="http://schemas.microsoft.com/office/powerpoint/2010/main" val="4174254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smtClean="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fontScale="92500" lnSpcReduction="20000"/>
          </a:bodyPr>
          <a:lstStyle/>
          <a:p>
            <a:pPr marL="442913" indent="-442913">
              <a:buFontTx/>
              <a:buAutoNum type="arabicPeriod"/>
            </a:pPr>
            <a:r>
              <a:rPr lang="en-US" sz="3500" dirty="0" smtClean="0"/>
              <a:t>Balanced Binary Search Trees</a:t>
            </a:r>
          </a:p>
          <a:p>
            <a:pPr marL="622300" lvl="1" indent="-265113"/>
            <a:r>
              <a:rPr lang="en-US" dirty="0" smtClean="0"/>
              <a:t>AA-Tree, AVL-Tree, Binary Tree, Rope</a:t>
            </a:r>
          </a:p>
          <a:p>
            <a:pPr marL="442913" indent="-442913">
              <a:buFontTx/>
              <a:buAutoNum type="arabicPeriod"/>
            </a:pPr>
            <a:r>
              <a:rPr lang="en-US" sz="3500" dirty="0" smtClean="0"/>
              <a:t>B-Trees</a:t>
            </a:r>
          </a:p>
          <a:p>
            <a:pPr marL="622300" lvl="1" indent="-265113"/>
            <a:r>
              <a:rPr lang="en-US" dirty="0" smtClean="0"/>
              <a:t>B-Tree, B+ Tree</a:t>
            </a:r>
          </a:p>
          <a:p>
            <a:pPr marL="442913" indent="-442913">
              <a:buFontTx/>
              <a:buAutoNum type="arabicPeriod"/>
            </a:pPr>
            <a:r>
              <a:rPr lang="en-US" sz="3500" dirty="0" smtClean="0"/>
              <a:t>Heaps</a:t>
            </a:r>
          </a:p>
          <a:p>
            <a:pPr marL="622300" lvl="1" indent="-265113"/>
            <a:r>
              <a:rPr lang="en-US" dirty="0" smtClean="0"/>
              <a:t>Binary Heap</a:t>
            </a:r>
          </a:p>
          <a:p>
            <a:pPr marL="442913" indent="-442913">
              <a:buFontTx/>
              <a:buAutoNum type="arabicPeriod"/>
            </a:pPr>
            <a:r>
              <a:rPr lang="en-US" sz="3500" dirty="0" smtClean="0"/>
              <a:t>Tries</a:t>
            </a:r>
          </a:p>
          <a:p>
            <a:pPr marL="622300" lvl="1" indent="-265113"/>
            <a:r>
              <a:rPr lang="en-US" dirty="0" smtClean="0"/>
              <a:t>Trie, Suffix Tree</a:t>
            </a:r>
          </a:p>
          <a:p>
            <a:pPr marL="442913" indent="-442913">
              <a:buFontTx/>
              <a:buAutoNum type="arabicPeriod"/>
            </a:pPr>
            <a:r>
              <a:rPr lang="en-US" sz="3500" dirty="0" smtClean="0"/>
              <a:t>Space-Partitioning Trees</a:t>
            </a:r>
            <a:endParaRPr lang="en-US" dirty="0" smtClean="0"/>
          </a:p>
          <a:p>
            <a:pPr marL="622300" lvl="1" indent="-265113"/>
            <a:r>
              <a:rPr lang="en-US" dirty="0" smtClean="0"/>
              <a:t>BPS-Tree, K-d Tree</a:t>
            </a:r>
            <a:endParaRPr lang="en-US"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4" name="Picture 3"/>
          <p:cNvPicPr>
            <a:picLocks noChangeAspect="1"/>
          </p:cNvPicPr>
          <p:nvPr/>
        </p:nvPicPr>
        <p:blipFill>
          <a:blip r:embed="rId3"/>
          <a:stretch>
            <a:fillRect/>
          </a:stretch>
        </p:blipFill>
        <p:spPr>
          <a:xfrm>
            <a:off x="8151811" y="1600200"/>
            <a:ext cx="3429001" cy="4421449"/>
          </a:xfrm>
          <a:prstGeom prst="rect">
            <a:avLst/>
          </a:prstGeom>
        </p:spPr>
      </p:pic>
      <p:grpSp>
        <p:nvGrpSpPr>
          <p:cNvPr id="7" name="Group 6"/>
          <p:cNvGrpSpPr/>
          <p:nvPr/>
        </p:nvGrpSpPr>
        <p:grpSpPr>
          <a:xfrm>
            <a:off x="3664999" y="2560397"/>
            <a:ext cx="3953413" cy="2849803"/>
            <a:chOff x="3905821" y="2383189"/>
            <a:chExt cx="4520612" cy="3299275"/>
          </a:xfrm>
        </p:grpSpPr>
        <p:pic>
          <p:nvPicPr>
            <p:cNvPr id="5" name="Picture 4"/>
            <p:cNvPicPr>
              <a:picLocks noChangeAspect="1"/>
            </p:cNvPicPr>
            <p:nvPr/>
          </p:nvPicPr>
          <p:blipFill>
            <a:blip r:embed="rId4"/>
            <a:stretch>
              <a:fillRect/>
            </a:stretch>
          </p:blipFill>
          <p:spPr>
            <a:xfrm>
              <a:off x="4951412" y="2383189"/>
              <a:ext cx="3475021" cy="2328874"/>
            </a:xfrm>
            <a:prstGeom prst="rect">
              <a:avLst/>
            </a:prstGeom>
          </p:spPr>
        </p:pic>
        <p:pic>
          <p:nvPicPr>
            <p:cNvPr id="10" name="Picture 9"/>
            <p:cNvPicPr>
              <a:picLocks noChangeAspect="1"/>
            </p:cNvPicPr>
            <p:nvPr/>
          </p:nvPicPr>
          <p:blipFill>
            <a:blip r:embed="rId4"/>
            <a:stretch>
              <a:fillRect/>
            </a:stretch>
          </p:blipFill>
          <p:spPr>
            <a:xfrm>
              <a:off x="3905821" y="3353590"/>
              <a:ext cx="3475021" cy="2328874"/>
            </a:xfrm>
            <a:prstGeom prst="rect">
              <a:avLst/>
            </a:prstGeom>
          </p:spPr>
        </p:pic>
      </p:grpSp>
    </p:spTree>
    <p:extLst>
      <p:ext uri="{BB962C8B-B14F-4D97-AF65-F5344CB8AC3E}">
        <p14:creationId xmlns:p14="http://schemas.microsoft.com/office/powerpoint/2010/main" val="3585820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3" name="Content Placeholder 2"/>
          <p:cNvSpPr>
            <a:spLocks noGrp="1"/>
          </p:cNvSpPr>
          <p:nvPr>
            <p:ph idx="1"/>
          </p:nvPr>
        </p:nvSpPr>
        <p:spPr/>
        <p:txBody>
          <a:bodyPr>
            <a:normAutofit/>
          </a:bodyPr>
          <a:lstStyle/>
          <a:p>
            <a:r>
              <a:rPr lang="en-US" dirty="0" smtClean="0"/>
              <a:t>B-Trees hold a </a:t>
            </a:r>
            <a:r>
              <a:rPr lang="en-US" dirty="0" smtClean="0">
                <a:solidFill>
                  <a:schemeClr val="tx2">
                    <a:lumMod val="75000"/>
                  </a:schemeClr>
                </a:solidFill>
              </a:rPr>
              <a:t>range </a:t>
            </a:r>
            <a:r>
              <a:rPr lang="en-US" dirty="0">
                <a:solidFill>
                  <a:schemeClr val="tx2">
                    <a:lumMod val="75000"/>
                  </a:schemeClr>
                </a:solidFill>
              </a:rPr>
              <a:t>of child </a:t>
            </a:r>
            <a:r>
              <a:rPr lang="en-US" dirty="0" smtClean="0">
                <a:solidFill>
                  <a:schemeClr val="tx2">
                    <a:lumMod val="75000"/>
                  </a:schemeClr>
                </a:solidFill>
              </a:rPr>
              <a:t>nodes</a:t>
            </a:r>
            <a:r>
              <a:rPr lang="en-US" dirty="0" smtClean="0"/>
              <a:t>, not single one</a:t>
            </a:r>
          </a:p>
          <a:p>
            <a:pPr lvl="1"/>
            <a:r>
              <a:rPr lang="en-US" dirty="0" smtClean="0"/>
              <a:t>B-trees </a:t>
            </a:r>
            <a:r>
              <a:rPr lang="en-US" dirty="0"/>
              <a:t>do not need re-balancing </a:t>
            </a:r>
            <a:r>
              <a:rPr lang="en-US" dirty="0" smtClean="0"/>
              <a:t>so frequently</a:t>
            </a:r>
          </a:p>
          <a:p>
            <a:pPr lvl="2"/>
            <a:r>
              <a:rPr lang="en-US" dirty="0" smtClean="0"/>
              <a:t>Unlike other </a:t>
            </a:r>
            <a:r>
              <a:rPr lang="en-US" dirty="0"/>
              <a:t>self-balancing search </a:t>
            </a:r>
            <a:r>
              <a:rPr lang="en-US" dirty="0" smtClean="0"/>
              <a:t>trees (like AVL, AA and Red-Black)</a:t>
            </a:r>
          </a:p>
          <a:p>
            <a:pPr lvl="1"/>
            <a:r>
              <a:rPr lang="en-US" dirty="0" smtClean="0"/>
              <a:t>B-trees may </a:t>
            </a:r>
            <a:r>
              <a:rPr lang="en-US" dirty="0"/>
              <a:t>waste some </a:t>
            </a:r>
            <a:r>
              <a:rPr lang="en-US" dirty="0" smtClean="0"/>
              <a:t>space (memory)</a:t>
            </a:r>
          </a:p>
          <a:p>
            <a:pPr lvl="2"/>
            <a:r>
              <a:rPr lang="en-US" dirty="0" smtClean="0"/>
              <a:t>Since </a:t>
            </a:r>
            <a:r>
              <a:rPr lang="en-US" dirty="0"/>
              <a:t>nodes are not entirely </a:t>
            </a:r>
            <a:r>
              <a:rPr lang="en-US" dirty="0" smtClean="0"/>
              <a:t>full</a:t>
            </a:r>
          </a:p>
          <a:p>
            <a:r>
              <a:rPr lang="en-US" dirty="0" smtClean="0"/>
              <a:t>B-Trees are good for </a:t>
            </a:r>
            <a:r>
              <a:rPr lang="en-US" dirty="0" smtClean="0">
                <a:solidFill>
                  <a:schemeClr val="tx2">
                    <a:lumMod val="75000"/>
                  </a:schemeClr>
                </a:solidFill>
              </a:rPr>
              <a:t>database indexes</a:t>
            </a:r>
          </a:p>
          <a:p>
            <a:pPr lvl="1"/>
            <a:r>
              <a:rPr lang="en-US" dirty="0" smtClean="0"/>
              <a:t>Because a single node is stored in a single cluster of the hard drive</a:t>
            </a:r>
          </a:p>
          <a:p>
            <a:pPr lvl="1"/>
            <a:r>
              <a:rPr lang="en-US" dirty="0" smtClean="0"/>
              <a:t>Minimize the number of disk operations (which are very slow)</a:t>
            </a:r>
            <a:endParaRPr lang="en-US" dirty="0"/>
          </a:p>
        </p:txBody>
      </p:sp>
      <p:sp>
        <p:nvSpPr>
          <p:cNvPr id="4" name="Title 3"/>
          <p:cNvSpPr>
            <a:spLocks noGrp="1"/>
          </p:cNvSpPr>
          <p:nvPr>
            <p:ph type="title"/>
          </p:nvPr>
        </p:nvSpPr>
        <p:spPr/>
        <p:txBody>
          <a:bodyPr/>
          <a:lstStyle/>
          <a:p>
            <a:r>
              <a:rPr lang="en-US" dirty="0" smtClean="0"/>
              <a:t>B-Trees vs. Other Balanced Search Trees</a:t>
            </a:r>
            <a:endParaRPr lang="en-US" dirty="0"/>
          </a:p>
        </p:txBody>
      </p:sp>
    </p:spTree>
    <p:extLst>
      <p:ext uri="{BB962C8B-B14F-4D97-AF65-F5344CB8AC3E}">
        <p14:creationId xmlns:p14="http://schemas.microsoft.com/office/powerpoint/2010/main" val="487646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5009006"/>
            <a:ext cx="10363200" cy="820600"/>
          </a:xfrm>
        </p:spPr>
        <p:txBody>
          <a:bodyPr/>
          <a:lstStyle/>
          <a:p>
            <a:r>
              <a:rPr lang="en-US" dirty="0" smtClean="0"/>
              <a:t>Implementation </a:t>
            </a:r>
            <a:r>
              <a:rPr lang="en-US" smtClean="0"/>
              <a:t>of B-Tree</a:t>
            </a:r>
            <a:endParaRPr lang="en-US" dirty="0"/>
          </a:p>
        </p:txBody>
      </p:sp>
      <p:sp>
        <p:nvSpPr>
          <p:cNvPr id="6" name="Text Placeholder 5"/>
          <p:cNvSpPr>
            <a:spLocks noGrp="1"/>
          </p:cNvSpPr>
          <p:nvPr>
            <p:ph type="body" idx="1"/>
          </p:nvPr>
        </p:nvSpPr>
        <p:spPr>
          <a:xfrm>
            <a:off x="912813" y="5834166"/>
            <a:ext cx="10363200" cy="719034"/>
          </a:xfrm>
        </p:spPr>
        <p:txBody>
          <a:bodyPr/>
          <a:lstStyle/>
          <a:p>
            <a:r>
              <a:rPr lang="en-US" dirty="0" smtClean="0"/>
              <a:t>Live Demo</a:t>
            </a:r>
            <a:endParaRPr lang="en-US" dirty="0"/>
          </a:p>
        </p:txBody>
      </p:sp>
      <p:pic>
        <p:nvPicPr>
          <p:cNvPr id="3" name="Picture 2"/>
          <p:cNvPicPr>
            <a:picLocks noChangeAspect="1"/>
          </p:cNvPicPr>
          <p:nvPr/>
        </p:nvPicPr>
        <p:blipFill>
          <a:blip r:embed="rId2"/>
          <a:stretch>
            <a:fillRect/>
          </a:stretch>
        </p:blipFill>
        <p:spPr>
          <a:xfrm>
            <a:off x="1770575" y="1145998"/>
            <a:ext cx="8647676" cy="3419522"/>
          </a:xfrm>
          <a:prstGeom prst="rect">
            <a:avLst/>
          </a:prstGeom>
        </p:spPr>
      </p:pic>
    </p:spTree>
    <p:extLst>
      <p:ext uri="{BB962C8B-B14F-4D97-AF65-F5344CB8AC3E}">
        <p14:creationId xmlns:p14="http://schemas.microsoft.com/office/powerpoint/2010/main" val="211132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Title 3"/>
          <p:cNvSpPr>
            <a:spLocks noGrp="1"/>
          </p:cNvSpPr>
          <p:nvPr>
            <p:ph type="title"/>
          </p:nvPr>
        </p:nvSpPr>
        <p:spPr/>
        <p:txBody>
          <a:bodyPr/>
          <a:lstStyle/>
          <a:p>
            <a:r>
              <a:rPr lang="en-US" dirty="0" smtClean="0"/>
              <a:t>B+ Tree</a:t>
            </a:r>
            <a:endParaRPr lang="en-GB" dirty="0"/>
          </a:p>
        </p:txBody>
      </p:sp>
      <p:sp>
        <p:nvSpPr>
          <p:cNvPr id="3" name="Content Placeholder 2"/>
          <p:cNvSpPr>
            <a:spLocks noGrp="1"/>
          </p:cNvSpPr>
          <p:nvPr>
            <p:ph idx="1"/>
          </p:nvPr>
        </p:nvSpPr>
        <p:spPr/>
        <p:txBody>
          <a:bodyPr>
            <a:normAutofit lnSpcReduction="10000"/>
          </a:bodyPr>
          <a:lstStyle/>
          <a:p>
            <a:r>
              <a:rPr lang="en-GB" dirty="0" smtClean="0">
                <a:solidFill>
                  <a:schemeClr val="tx2">
                    <a:lumMod val="75000"/>
                  </a:schemeClr>
                </a:solidFill>
                <a:hlinkClick r:id="rId2"/>
              </a:rPr>
              <a:t>B+ tree </a:t>
            </a:r>
            <a:r>
              <a:rPr lang="en-GB" dirty="0" smtClean="0"/>
              <a:t>is a special kind of B-tree</a:t>
            </a:r>
            <a:endParaRPr lang="en-GB" dirty="0" smtClean="0">
              <a:solidFill>
                <a:schemeClr val="tx2">
                  <a:lumMod val="75000"/>
                </a:schemeClr>
              </a:solidFill>
            </a:endParaRPr>
          </a:p>
          <a:p>
            <a:pPr lvl="1"/>
            <a:r>
              <a:rPr lang="en-GB" dirty="0" smtClean="0"/>
              <a:t>Internal nodes hold keys + children + links</a:t>
            </a:r>
          </a:p>
          <a:p>
            <a:pPr lvl="1"/>
            <a:r>
              <a:rPr lang="en-GB" dirty="0" smtClean="0"/>
              <a:t>Leaf nodes hold keys only + links</a:t>
            </a:r>
          </a:p>
          <a:p>
            <a:pPr lvl="1"/>
            <a:r>
              <a:rPr lang="en-GB" dirty="0" smtClean="0"/>
              <a:t>Nodes at each level are linked in a doubly-linked list</a:t>
            </a:r>
          </a:p>
          <a:p>
            <a:r>
              <a:rPr lang="en-GB" dirty="0" smtClean="0"/>
              <a:t>B+ tree is used for storing data for efficient retrieval in </a:t>
            </a:r>
            <a:r>
              <a:rPr lang="en-US" dirty="0">
                <a:hlinkClick r:id="rId3" tooltip="Block (data storage)"/>
              </a:rPr>
              <a:t>block-oriented</a:t>
            </a:r>
            <a:r>
              <a:rPr lang="en-US" dirty="0"/>
              <a:t> storage </a:t>
            </a:r>
            <a:r>
              <a:rPr lang="en-US" dirty="0" smtClean="0"/>
              <a:t>context, e.g. in </a:t>
            </a:r>
            <a:r>
              <a:rPr lang="en-GB" dirty="0" smtClean="0"/>
              <a:t>file systems and databases</a:t>
            </a:r>
          </a:p>
          <a:p>
            <a:r>
              <a:rPr lang="en-GB" dirty="0" smtClean="0"/>
              <a:t>B+ tree has a lot of pointers to child nodes in a node</a:t>
            </a:r>
          </a:p>
          <a:p>
            <a:pPr lvl="1"/>
            <a:r>
              <a:rPr lang="en-GB" dirty="0" smtClean="0"/>
              <a:t>Reduces the number of I/O operations to find an element</a:t>
            </a:r>
          </a:p>
          <a:p>
            <a:r>
              <a:rPr lang="en-GB" dirty="0" smtClean="0"/>
              <a:t>Many file systems and RDBMS use B+ trees for efficiency</a:t>
            </a:r>
          </a:p>
        </p:txBody>
      </p:sp>
      <p:pic>
        <p:nvPicPr>
          <p:cNvPr id="6" name="Picture 5">
            <a:hlinkClick r:id="rId2"/>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0052" y="1288709"/>
            <a:ext cx="3414600" cy="1570716"/>
          </a:xfrm>
          <a:prstGeom prst="roundRect">
            <a:avLst>
              <a:gd name="adj" fmla="val 3055"/>
            </a:avLst>
          </a:prstGeom>
        </p:spPr>
      </p:pic>
    </p:spTree>
    <p:extLst>
      <p:ext uri="{BB962C8B-B14F-4D97-AF65-F5344CB8AC3E}">
        <p14:creationId xmlns:p14="http://schemas.microsoft.com/office/powerpoint/2010/main" val="227000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p:txBody>
          <a:bodyPr/>
          <a:lstStyle/>
          <a:p>
            <a:r>
              <a:rPr lang="en-US" dirty="0" smtClean="0"/>
              <a:t>B+ Tree – Example</a:t>
            </a:r>
            <a:endParaRPr lang="en-US" dirty="0"/>
          </a:p>
        </p:txBody>
      </p:sp>
      <p:pic>
        <p:nvPicPr>
          <p:cNvPr id="2050" name="Picture 2" descr="http://jcole.us/blog/files/innodb/20130109/72dpi/B_Tree_Structure.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812" y="1076309"/>
            <a:ext cx="7543800" cy="5480539"/>
          </a:xfrm>
          <a:prstGeom prst="roundRect">
            <a:avLst>
              <a:gd name="adj" fmla="val 730"/>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87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4925704"/>
            <a:ext cx="10363200" cy="820600"/>
          </a:xfrm>
        </p:spPr>
        <p:txBody>
          <a:bodyPr/>
          <a:lstStyle/>
          <a:p>
            <a:r>
              <a:rPr lang="en-GB" dirty="0" smtClean="0"/>
              <a:t>Priority Queue and Heaps</a:t>
            </a:r>
            <a:endParaRPr lang="en-GB" dirty="0"/>
          </a:p>
        </p:txBody>
      </p:sp>
      <p:sp>
        <p:nvSpPr>
          <p:cNvPr id="3" name="Text Placeholder 2"/>
          <p:cNvSpPr>
            <a:spLocks noGrp="1"/>
          </p:cNvSpPr>
          <p:nvPr>
            <p:ph type="body" idx="1"/>
          </p:nvPr>
        </p:nvSpPr>
        <p:spPr/>
        <p:txBody>
          <a:bodyPr/>
          <a:lstStyle/>
          <a:p>
            <a:r>
              <a:rPr lang="en-GB" dirty="0" smtClean="0"/>
              <a:t>Heap, Binary Heap</a:t>
            </a:r>
            <a:endParaRPr lang="en-GB" dirty="0"/>
          </a:p>
        </p:txBody>
      </p:sp>
      <p:pic>
        <p:nvPicPr>
          <p:cNvPr id="8" name="Picture 7"/>
          <p:cNvPicPr>
            <a:picLocks noChangeAspect="1"/>
          </p:cNvPicPr>
          <p:nvPr/>
        </p:nvPicPr>
        <p:blipFill>
          <a:blip r:embed="rId2"/>
          <a:stretch>
            <a:fillRect/>
          </a:stretch>
        </p:blipFill>
        <p:spPr>
          <a:xfrm>
            <a:off x="3756394" y="1066800"/>
            <a:ext cx="4676037" cy="3542083"/>
          </a:xfrm>
          <a:prstGeom prst="roundRect">
            <a:avLst>
              <a:gd name="adj" fmla="val 1640"/>
            </a:avLst>
          </a:prstGeom>
        </p:spPr>
      </p:pic>
    </p:spTree>
    <p:extLst>
      <p:ext uri="{BB962C8B-B14F-4D97-AF65-F5344CB8AC3E}">
        <p14:creationId xmlns:p14="http://schemas.microsoft.com/office/powerpoint/2010/main" val="3788872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Priority queue </a:t>
            </a:r>
            <a:r>
              <a:rPr lang="en-US" dirty="0" smtClean="0"/>
              <a:t>in an abstract data type (ADT) that supports:</a:t>
            </a:r>
          </a:p>
          <a:p>
            <a:pPr lvl="1"/>
            <a:r>
              <a:rPr lang="en-US" b="1" dirty="0" smtClean="0">
                <a:solidFill>
                  <a:schemeClr val="tx2">
                    <a:lumMod val="75000"/>
                  </a:schemeClr>
                </a:solidFill>
                <a:latin typeface="Consolas" panose="020B0609020204030204" pitchFamily="49" charset="0"/>
                <a:cs typeface="Consolas" panose="020B0609020204030204" pitchFamily="49" charset="0"/>
              </a:rPr>
              <a:t>Insert-with-Priority(element,</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priority)</a:t>
            </a:r>
            <a:endParaRPr lang="en-US" dirty="0" smtClean="0"/>
          </a:p>
          <a:p>
            <a:pPr lvl="1"/>
            <a:r>
              <a:rPr lang="en-US" b="1" dirty="0" smtClean="0">
                <a:solidFill>
                  <a:schemeClr val="tx2">
                    <a:lumMod val="75000"/>
                  </a:schemeClr>
                </a:solidFill>
                <a:latin typeface="Consolas" panose="020B0609020204030204" pitchFamily="49" charset="0"/>
                <a:cs typeface="Consolas" panose="020B0609020204030204" pitchFamily="49" charset="0"/>
              </a:rPr>
              <a:t>Pull-Highest-Priority-Element()</a:t>
            </a:r>
            <a:r>
              <a:rPr lang="en-US" dirty="0">
                <a:sym typeface="Wingdings" panose="05000000000000000000" pitchFamily="2" charset="2"/>
              </a:rPr>
              <a:t> </a:t>
            </a:r>
            <a:r>
              <a:rPr lang="en-US" dirty="0" smtClean="0">
                <a:sym typeface="Wingdings" panose="05000000000000000000" pitchFamily="2" charset="2"/>
              </a:rPr>
              <a:t> </a:t>
            </a:r>
            <a:r>
              <a:rPr lang="en-US"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element</a:t>
            </a:r>
          </a:p>
          <a:p>
            <a:pPr lvl="1"/>
            <a:r>
              <a:rPr lang="en-US"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Peek-Highest-Priority-Element()</a:t>
            </a:r>
            <a:r>
              <a:rPr lang="en-US" dirty="0">
                <a:sym typeface="Wingdings" panose="05000000000000000000" pitchFamily="2" charset="2"/>
              </a:rPr>
              <a:t> </a:t>
            </a:r>
            <a:r>
              <a:rPr lang="en-US" dirty="0" smtClean="0">
                <a:sym typeface="Wingdings" panose="05000000000000000000" pitchFamily="2" charset="2"/>
              </a:rPr>
              <a:t> </a:t>
            </a:r>
            <a:r>
              <a:rPr lang="en-US"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element</a:t>
            </a:r>
          </a:p>
          <a:p>
            <a:r>
              <a:rPr lang="en-US" dirty="0" smtClean="0">
                <a:sym typeface="Wingdings" panose="05000000000000000000" pitchFamily="2" charset="2"/>
              </a:rPr>
              <a:t>In C# and Java usually the priority is passed as comparator</a:t>
            </a:r>
          </a:p>
          <a:p>
            <a:pPr lvl="1"/>
            <a:r>
              <a:rPr lang="en-US" dirty="0" smtClean="0">
                <a:sym typeface="Wingdings" panose="05000000000000000000" pitchFamily="2" charset="2"/>
              </a:rPr>
              <a:t>E.g. </a:t>
            </a:r>
            <a:r>
              <a:rPr lang="en-US" b="1" noProof="1"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IComparable&lt;T&gt;</a:t>
            </a:r>
            <a:r>
              <a:rPr lang="en-US" dirty="0" smtClean="0">
                <a:sym typeface="Wingdings" panose="05000000000000000000" pitchFamily="2" charset="2"/>
              </a:rPr>
              <a:t> in C# and </a:t>
            </a:r>
            <a:r>
              <a:rPr lang="en-US"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Comparable&lt;T&gt;</a:t>
            </a:r>
            <a:r>
              <a:rPr lang="en-US" dirty="0" smtClean="0">
                <a:sym typeface="Wingdings" panose="05000000000000000000" pitchFamily="2" charset="2"/>
              </a:rPr>
              <a:t> in Java</a:t>
            </a:r>
          </a:p>
          <a:p>
            <a:r>
              <a:rPr lang="en-US" dirty="0">
                <a:sym typeface="Wingdings" panose="05000000000000000000" pitchFamily="2" charset="2"/>
              </a:rPr>
              <a:t>Priority queue can be efficiently implemented as </a:t>
            </a:r>
            <a:r>
              <a:rPr lang="en-US" b="1" dirty="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heap</a:t>
            </a:r>
          </a:p>
          <a:p>
            <a:pPr lvl="1"/>
            <a:r>
              <a:rPr lang="en-US" dirty="0">
                <a:sym typeface="Wingdings" panose="05000000000000000000" pitchFamily="2" charset="2"/>
              </a:rPr>
              <a:t>Any balanced search tree could work as well (e.g. AVL</a:t>
            </a:r>
            <a:r>
              <a:rPr lang="en-US" dirty="0" smtClean="0">
                <a:sym typeface="Wingdings" panose="05000000000000000000" pitchFamily="2" charset="2"/>
              </a:rPr>
              <a:t>)</a:t>
            </a:r>
            <a:endParaRPr lang="en-US" dirty="0"/>
          </a:p>
        </p:txBody>
      </p:sp>
      <p:sp>
        <p:nvSpPr>
          <p:cNvPr id="4" name="Title 3"/>
          <p:cNvSpPr>
            <a:spLocks noGrp="1"/>
          </p:cNvSpPr>
          <p:nvPr>
            <p:ph type="title"/>
          </p:nvPr>
        </p:nvSpPr>
        <p:spPr/>
        <p:txBody>
          <a:bodyPr/>
          <a:lstStyle/>
          <a:p>
            <a:r>
              <a:rPr lang="en-US" dirty="0" smtClean="0"/>
              <a:t>Priority Queue</a:t>
            </a:r>
            <a:endParaRPr lang="en-US" dirty="0"/>
          </a:p>
        </p:txBody>
      </p:sp>
    </p:spTree>
    <p:extLst>
      <p:ext uri="{BB962C8B-B14F-4D97-AF65-F5344CB8AC3E}">
        <p14:creationId xmlns:p14="http://schemas.microsoft.com/office/powerpoint/2010/main" val="31516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a:lnSpc>
                <a:spcPct val="110000"/>
              </a:lnSpc>
            </a:pPr>
            <a:r>
              <a:rPr lang="en-GB" b="1" dirty="0" smtClean="0">
                <a:solidFill>
                  <a:schemeClr val="tx2">
                    <a:lumMod val="75000"/>
                  </a:schemeClr>
                </a:solidFill>
              </a:rPr>
              <a:t>Heap</a:t>
            </a:r>
            <a:r>
              <a:rPr lang="en-GB" dirty="0" smtClean="0"/>
              <a:t> is a special type of balanced binary tree stored in array</a:t>
            </a:r>
          </a:p>
          <a:p>
            <a:pPr>
              <a:lnSpc>
                <a:spcPct val="110000"/>
              </a:lnSpc>
            </a:pPr>
            <a:r>
              <a:rPr lang="en-GB" dirty="0" smtClean="0"/>
              <a:t>Heap holds the "</a:t>
            </a:r>
            <a:r>
              <a:rPr lang="en-US" b="1" i="1" dirty="0">
                <a:solidFill>
                  <a:schemeClr val="tx2">
                    <a:lumMod val="75000"/>
                  </a:schemeClr>
                </a:solidFill>
              </a:rPr>
              <a:t>heap </a:t>
            </a:r>
            <a:r>
              <a:rPr lang="en-US" b="1" i="1" dirty="0" smtClean="0">
                <a:solidFill>
                  <a:schemeClr val="tx2">
                    <a:lumMod val="75000"/>
                  </a:schemeClr>
                </a:solidFill>
              </a:rPr>
              <a:t>property</a:t>
            </a:r>
            <a:r>
              <a:rPr lang="en-US" dirty="0" smtClean="0"/>
              <a:t>"</a:t>
            </a:r>
            <a:r>
              <a:rPr lang="en-GB" dirty="0" smtClean="0"/>
              <a:t>: </a:t>
            </a:r>
            <a:r>
              <a:rPr lang="en-GB" dirty="0" smtClean="0">
                <a:solidFill>
                  <a:schemeClr val="tx2">
                    <a:lumMod val="75000"/>
                  </a:schemeClr>
                </a:solidFill>
              </a:rPr>
              <a:t>parent ≤ children</a:t>
            </a:r>
          </a:p>
          <a:p>
            <a:pPr lvl="1">
              <a:lnSpc>
                <a:spcPct val="110000"/>
              </a:lnSpc>
            </a:pPr>
            <a:r>
              <a:rPr lang="en-GB" dirty="0" smtClean="0"/>
              <a:t>Each child node should be greater or smaller than its parent</a:t>
            </a:r>
            <a:endParaRPr lang="en-GB" dirty="0"/>
          </a:p>
          <a:p>
            <a:pPr>
              <a:lnSpc>
                <a:spcPct val="110000"/>
              </a:lnSpc>
            </a:pPr>
            <a:r>
              <a:rPr lang="en-GB" b="1" dirty="0" smtClean="0">
                <a:solidFill>
                  <a:schemeClr val="tx2">
                    <a:lumMod val="75000"/>
                  </a:schemeClr>
                </a:solidFill>
              </a:rPr>
              <a:t>Max Heap</a:t>
            </a:r>
          </a:p>
          <a:p>
            <a:pPr lvl="1">
              <a:lnSpc>
                <a:spcPct val="110000"/>
              </a:lnSpc>
            </a:pPr>
            <a:r>
              <a:rPr lang="en-GB" dirty="0" smtClean="0"/>
              <a:t>The parent nodes are always greater</a:t>
            </a:r>
            <a:br>
              <a:rPr lang="en-GB" dirty="0" smtClean="0"/>
            </a:br>
            <a:r>
              <a:rPr lang="en-GB" dirty="0" smtClean="0"/>
              <a:t>or equal to the child nodes</a:t>
            </a:r>
          </a:p>
          <a:p>
            <a:pPr>
              <a:lnSpc>
                <a:spcPct val="110000"/>
              </a:lnSpc>
            </a:pPr>
            <a:r>
              <a:rPr lang="en-GB" b="1" dirty="0" smtClean="0">
                <a:solidFill>
                  <a:schemeClr val="tx2">
                    <a:lumMod val="75000"/>
                  </a:schemeClr>
                </a:solidFill>
              </a:rPr>
              <a:t>Min Heap</a:t>
            </a:r>
            <a:endParaRPr lang="en-GB" dirty="0" smtClean="0"/>
          </a:p>
          <a:p>
            <a:pPr lvl="1">
              <a:lnSpc>
                <a:spcPct val="110000"/>
              </a:lnSpc>
            </a:pPr>
            <a:r>
              <a:rPr lang="en-GB" dirty="0" smtClean="0"/>
              <a:t>The parent nodes are always less than</a:t>
            </a:r>
            <a:br>
              <a:rPr lang="en-GB" dirty="0" smtClean="0"/>
            </a:br>
            <a:r>
              <a:rPr lang="en-GB" dirty="0" smtClean="0"/>
              <a:t>or equal to the child nodes</a:t>
            </a:r>
          </a:p>
        </p:txBody>
      </p:sp>
      <p:sp>
        <p:nvSpPr>
          <p:cNvPr id="4" name="Title 3"/>
          <p:cNvSpPr>
            <a:spLocks noGrp="1"/>
          </p:cNvSpPr>
          <p:nvPr>
            <p:ph type="title"/>
          </p:nvPr>
        </p:nvSpPr>
        <p:spPr/>
        <p:txBody>
          <a:bodyPr/>
          <a:lstStyle/>
          <a:p>
            <a:r>
              <a:rPr lang="en-GB" dirty="0" smtClean="0"/>
              <a:t>What is Heap?</a:t>
            </a:r>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030" y="3810000"/>
            <a:ext cx="4045226" cy="2514600"/>
          </a:xfrm>
          <a:prstGeom prst="roundRect">
            <a:avLst>
              <a:gd name="adj" fmla="val 2174"/>
            </a:avLst>
          </a:prstGeom>
        </p:spPr>
      </p:pic>
    </p:spTree>
    <p:extLst>
      <p:ext uri="{BB962C8B-B14F-4D97-AF65-F5344CB8AC3E}">
        <p14:creationId xmlns:p14="http://schemas.microsoft.com/office/powerpoint/2010/main" val="1081797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3" name="Content Placeholder 2"/>
          <p:cNvSpPr>
            <a:spLocks noGrp="1"/>
          </p:cNvSpPr>
          <p:nvPr>
            <p:ph idx="1"/>
          </p:nvPr>
        </p:nvSpPr>
        <p:spPr/>
        <p:txBody>
          <a:bodyPr>
            <a:normAutofit/>
          </a:bodyPr>
          <a:lstStyle/>
          <a:p>
            <a:r>
              <a:rPr lang="en-GB" b="1" dirty="0" smtClean="0">
                <a:solidFill>
                  <a:schemeClr val="tx2">
                    <a:lumMod val="75000"/>
                  </a:schemeClr>
                </a:solidFill>
              </a:rPr>
              <a:t>Binary </a:t>
            </a:r>
            <a:r>
              <a:rPr lang="en-GB" b="1" dirty="0">
                <a:solidFill>
                  <a:schemeClr val="tx2">
                    <a:lumMod val="75000"/>
                  </a:schemeClr>
                </a:solidFill>
              </a:rPr>
              <a:t>heap </a:t>
            </a:r>
            <a:r>
              <a:rPr lang="en-GB" dirty="0"/>
              <a:t>is a heap data structure </a:t>
            </a:r>
            <a:r>
              <a:rPr lang="en-GB" dirty="0" smtClean="0"/>
              <a:t>representing a </a:t>
            </a:r>
            <a:r>
              <a:rPr lang="en-GB" dirty="0"/>
              <a:t>binary </a:t>
            </a:r>
            <a:r>
              <a:rPr lang="en-GB" dirty="0" smtClean="0"/>
              <a:t>tree</a:t>
            </a:r>
            <a:endParaRPr lang="bg-BG" dirty="0" smtClean="0"/>
          </a:p>
          <a:p>
            <a:pPr lvl="1"/>
            <a:r>
              <a:rPr lang="en-US" dirty="0" smtClean="0"/>
              <a:t>Efficiently stored in a single </a:t>
            </a:r>
            <a:r>
              <a:rPr lang="en-US" dirty="0" smtClean="0">
                <a:solidFill>
                  <a:schemeClr val="tx2">
                    <a:lumMod val="75000"/>
                  </a:schemeClr>
                </a:solidFill>
              </a:rPr>
              <a:t>array</a:t>
            </a:r>
            <a:r>
              <a:rPr lang="en-US" dirty="0" smtClean="0"/>
              <a:t> (no pointers at all)</a:t>
            </a:r>
            <a:endParaRPr lang="en-GB" dirty="0" smtClean="0"/>
          </a:p>
          <a:p>
            <a:r>
              <a:rPr lang="en-US" dirty="0" smtClean="0"/>
              <a:t>Binary heap have two constraints:</a:t>
            </a:r>
          </a:p>
          <a:p>
            <a:pPr lvl="1"/>
            <a:r>
              <a:rPr lang="en-US" b="1" i="1" dirty="0" smtClean="0">
                <a:solidFill>
                  <a:schemeClr val="tx2">
                    <a:lumMod val="75000"/>
                  </a:schemeClr>
                </a:solidFill>
              </a:rPr>
              <a:t>Shape property</a:t>
            </a:r>
            <a:r>
              <a:rPr lang="en-US" dirty="0" smtClean="0"/>
              <a:t>: </a:t>
            </a:r>
            <a:r>
              <a:rPr lang="bg-BG" dirty="0" smtClean="0"/>
              <a:t>а</a:t>
            </a:r>
            <a:r>
              <a:rPr lang="en-US" dirty="0" smtClean="0"/>
              <a:t> binary heap is a </a:t>
            </a:r>
            <a:r>
              <a:rPr lang="en-US" b="1" dirty="0" smtClean="0">
                <a:solidFill>
                  <a:schemeClr val="tx2">
                    <a:lumMod val="75000"/>
                  </a:schemeClr>
                </a:solidFill>
              </a:rPr>
              <a:t>complete binary tree</a:t>
            </a:r>
          </a:p>
          <a:p>
            <a:pPr lvl="1"/>
            <a:r>
              <a:rPr lang="en-US" b="1" i="1" dirty="0" smtClean="0">
                <a:solidFill>
                  <a:schemeClr val="tx2">
                    <a:lumMod val="75000"/>
                  </a:schemeClr>
                </a:solidFill>
              </a:rPr>
              <a:t>Heap property</a:t>
            </a:r>
            <a:r>
              <a:rPr lang="en-US" dirty="0" smtClean="0"/>
              <a:t>: all nodes are either </a:t>
            </a:r>
            <a:r>
              <a:rPr lang="en-US" b="1" dirty="0" smtClean="0">
                <a:solidFill>
                  <a:schemeClr val="tx2">
                    <a:lumMod val="75000"/>
                  </a:schemeClr>
                </a:solidFill>
              </a:rPr>
              <a:t>greater than or equal to </a:t>
            </a:r>
            <a:r>
              <a:rPr lang="en-US" dirty="0" smtClean="0"/>
              <a:t>or </a:t>
            </a:r>
            <a:r>
              <a:rPr lang="en-US" b="1" dirty="0" smtClean="0">
                <a:solidFill>
                  <a:schemeClr val="tx2">
                    <a:lumMod val="75000"/>
                  </a:schemeClr>
                </a:solidFill>
              </a:rPr>
              <a:t>less than or equal to </a:t>
            </a:r>
            <a:r>
              <a:rPr lang="en-US" dirty="0" smtClean="0"/>
              <a:t>each of its children</a:t>
            </a:r>
            <a:endParaRPr lang="en-US" dirty="0"/>
          </a:p>
          <a:p>
            <a:pPr>
              <a:lnSpc>
                <a:spcPct val="95000"/>
              </a:lnSpc>
            </a:pPr>
            <a:r>
              <a:rPr lang="en-US" dirty="0" smtClean="0"/>
              <a:t>Binary heap efficiently implements a priority</a:t>
            </a:r>
            <a:br>
              <a:rPr lang="en-US" dirty="0" smtClean="0"/>
            </a:br>
            <a:r>
              <a:rPr lang="en-US" dirty="0" smtClean="0"/>
              <a:t>queue by binary tree stored as array</a:t>
            </a:r>
            <a:endParaRPr lang="en-US" dirty="0"/>
          </a:p>
        </p:txBody>
      </p:sp>
      <p:sp>
        <p:nvSpPr>
          <p:cNvPr id="4" name="Title 3"/>
          <p:cNvSpPr>
            <a:spLocks noGrp="1"/>
          </p:cNvSpPr>
          <p:nvPr>
            <p:ph type="title"/>
          </p:nvPr>
        </p:nvSpPr>
        <p:spPr/>
        <p:txBody>
          <a:bodyPr/>
          <a:lstStyle/>
          <a:p>
            <a:r>
              <a:rPr lang="en-US" dirty="0" smtClean="0"/>
              <a:t>Binary Heap</a:t>
            </a:r>
            <a:endParaRPr lang="en-GB" dirty="0"/>
          </a:p>
        </p:txBody>
      </p:sp>
      <p:pic>
        <p:nvPicPr>
          <p:cNvPr id="7" name="Picture 6"/>
          <p:cNvPicPr>
            <a:picLocks noChangeAspect="1"/>
          </p:cNvPicPr>
          <p:nvPr/>
        </p:nvPicPr>
        <p:blipFill>
          <a:blip r:embed="rId2"/>
          <a:stretch>
            <a:fillRect/>
          </a:stretch>
        </p:blipFill>
        <p:spPr>
          <a:xfrm>
            <a:off x="8874779" y="4572000"/>
            <a:ext cx="2691633" cy="1759237"/>
          </a:xfrm>
          <a:prstGeom prst="roundRect">
            <a:avLst>
              <a:gd name="adj" fmla="val 1776"/>
            </a:avLst>
          </a:prstGeom>
        </p:spPr>
      </p:pic>
    </p:spTree>
    <p:extLst>
      <p:ext uri="{BB962C8B-B14F-4D97-AF65-F5344CB8AC3E}">
        <p14:creationId xmlns:p14="http://schemas.microsoft.com/office/powerpoint/2010/main" val="2572121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p:txBody>
          <a:bodyPr>
            <a:noAutofit/>
          </a:bodyPr>
          <a:lstStyle/>
          <a:p>
            <a:r>
              <a:rPr lang="en-US" dirty="0" smtClean="0"/>
              <a:t>Binary heap can be efficiently stored in an array</a:t>
            </a:r>
          </a:p>
          <a:p>
            <a:pPr lvl="1"/>
            <a:r>
              <a:rPr lang="en-US" dirty="0" smtClean="0"/>
              <a:t>Nodes </a:t>
            </a:r>
            <a:r>
              <a:rPr lang="en-US" b="1" i="1" dirty="0" smtClean="0">
                <a:solidFill>
                  <a:schemeClr val="tx2">
                    <a:lumMod val="75000"/>
                  </a:schemeClr>
                </a:solidFill>
              </a:rPr>
              <a:t>2*k</a:t>
            </a:r>
            <a:r>
              <a:rPr lang="en-US" dirty="0" smtClean="0"/>
              <a:t> and </a:t>
            </a:r>
            <a:r>
              <a:rPr lang="en-US" b="1" i="1" dirty="0" smtClean="0">
                <a:solidFill>
                  <a:schemeClr val="tx2">
                    <a:lumMod val="75000"/>
                  </a:schemeClr>
                </a:solidFill>
              </a:rPr>
              <a:t>2*k+1</a:t>
            </a:r>
            <a:r>
              <a:rPr lang="en-US" dirty="0" smtClean="0"/>
              <a:t> have parent </a:t>
            </a:r>
            <a:r>
              <a:rPr lang="en-US" b="1" i="1" dirty="0" smtClean="0">
                <a:solidFill>
                  <a:schemeClr val="tx2">
                    <a:lumMod val="75000"/>
                  </a:schemeClr>
                </a:solidFill>
              </a:rPr>
              <a:t>k</a:t>
            </a:r>
            <a:endParaRPr lang="en-US" dirty="0"/>
          </a:p>
          <a:p>
            <a:endParaRPr lang="en-US" dirty="0" smtClean="0"/>
          </a:p>
          <a:p>
            <a:endParaRPr lang="en-US" dirty="0" smtClean="0"/>
          </a:p>
          <a:p>
            <a:endParaRPr lang="en-US" dirty="0"/>
          </a:p>
          <a:p>
            <a:r>
              <a:rPr lang="en-US" dirty="0" smtClean="0"/>
              <a:t>Operations:</a:t>
            </a:r>
          </a:p>
          <a:p>
            <a:pPr lvl="1"/>
            <a:r>
              <a:rPr lang="en-US" b="1" noProof="1" smtClean="0">
                <a:solidFill>
                  <a:schemeClr val="tx2">
                    <a:lumMod val="75000"/>
                  </a:schemeClr>
                </a:solidFill>
                <a:latin typeface="Consolas" panose="020B0609020204030204" pitchFamily="49" charset="0"/>
                <a:cs typeface="Consolas" panose="020B0609020204030204" pitchFamily="49" charset="0"/>
              </a:rPr>
              <a:t>Insert</a:t>
            </a:r>
            <a:r>
              <a:rPr lang="en-US" dirty="0" smtClean="0"/>
              <a:t>, </a:t>
            </a:r>
            <a:r>
              <a:rPr lang="en-US" b="1" noProof="1" smtClean="0">
                <a:solidFill>
                  <a:schemeClr val="tx2">
                    <a:lumMod val="75000"/>
                  </a:schemeClr>
                </a:solidFill>
                <a:latin typeface="Consolas" panose="020B0609020204030204" pitchFamily="49" charset="0"/>
                <a:cs typeface="Consolas" panose="020B0609020204030204" pitchFamily="49" charset="0"/>
              </a:rPr>
              <a:t>Extract-Max</a:t>
            </a:r>
            <a:r>
              <a:rPr lang="en-US" dirty="0" smtClean="0"/>
              <a:t>, </a:t>
            </a:r>
            <a:r>
              <a:rPr lang="en-US" b="1" noProof="1" smtClean="0">
                <a:solidFill>
                  <a:schemeClr val="tx2">
                    <a:lumMod val="75000"/>
                  </a:schemeClr>
                </a:solidFill>
                <a:latin typeface="Consolas" panose="020B0609020204030204" pitchFamily="49" charset="0"/>
                <a:cs typeface="Consolas" panose="020B0609020204030204" pitchFamily="49" charset="0"/>
              </a:rPr>
              <a:t>Build-Max-Heap</a:t>
            </a:r>
          </a:p>
          <a:p>
            <a:pPr lvl="1"/>
            <a:r>
              <a:rPr lang="en-US" b="1" noProof="1">
                <a:solidFill>
                  <a:schemeClr val="tx2">
                    <a:lumMod val="75000"/>
                  </a:schemeClr>
                </a:solidFill>
                <a:latin typeface="Consolas" panose="020B0609020204030204" pitchFamily="49" charset="0"/>
                <a:cs typeface="Consolas" panose="020B0609020204030204" pitchFamily="49" charset="0"/>
              </a:rPr>
              <a:t>Heapify-Up</a:t>
            </a:r>
            <a:r>
              <a:rPr lang="en-US" dirty="0"/>
              <a:t>, </a:t>
            </a:r>
            <a:r>
              <a:rPr lang="en-US" b="1" noProof="1" smtClean="0">
                <a:solidFill>
                  <a:schemeClr val="tx2">
                    <a:lumMod val="75000"/>
                  </a:schemeClr>
                </a:solidFill>
                <a:latin typeface="Consolas" panose="020B0609020204030204" pitchFamily="49" charset="0"/>
                <a:cs typeface="Consolas" panose="020B0609020204030204" pitchFamily="49" charset="0"/>
              </a:rPr>
              <a:t>Heapify-Down</a:t>
            </a:r>
            <a:endParaRPr lang="en-US" b="1" noProof="1">
              <a:solidFill>
                <a:schemeClr val="tx2">
                  <a:lumMod val="75000"/>
                </a:schemeClr>
              </a:solidFill>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lstStyle/>
          <a:p>
            <a:r>
              <a:rPr lang="en-US" dirty="0" smtClean="0"/>
              <a:t>Binary Heap – Array Implementation</a:t>
            </a:r>
            <a:endParaRPr lang="en-US" dirty="0"/>
          </a:p>
        </p:txBody>
      </p:sp>
      <p:pic>
        <p:nvPicPr>
          <p:cNvPr id="5" name="Picture 4"/>
          <p:cNvPicPr>
            <a:picLocks noChangeAspect="1"/>
          </p:cNvPicPr>
          <p:nvPr/>
        </p:nvPicPr>
        <p:blipFill>
          <a:blip r:embed="rId2"/>
          <a:stretch>
            <a:fillRect/>
          </a:stretch>
        </p:blipFill>
        <p:spPr>
          <a:xfrm>
            <a:off x="2586036" y="2586503"/>
            <a:ext cx="7013576" cy="1965262"/>
          </a:xfrm>
          <a:prstGeom prst="roundRect">
            <a:avLst>
              <a:gd name="adj" fmla="val 2287"/>
            </a:avLst>
          </a:prstGeom>
        </p:spPr>
      </p:pic>
    </p:spTree>
    <p:extLst>
      <p:ext uri="{BB962C8B-B14F-4D97-AF65-F5344CB8AC3E}">
        <p14:creationId xmlns:p14="http://schemas.microsoft.com/office/powerpoint/2010/main" val="342968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p:txBody>
          <a:bodyPr/>
          <a:lstStyle/>
          <a:p>
            <a:pPr>
              <a:lnSpc>
                <a:spcPct val="100000"/>
              </a:lnSpc>
            </a:pPr>
            <a:r>
              <a:rPr lang="en-US" dirty="0" smtClean="0"/>
              <a:t>How to calculate the </a:t>
            </a:r>
            <a:r>
              <a:rPr lang="en-US" dirty="0" smtClean="0">
                <a:solidFill>
                  <a:schemeClr val="tx2">
                    <a:lumMod val="75000"/>
                  </a:schemeClr>
                </a:solidFill>
              </a:rPr>
              <a:t>parent</a:t>
            </a:r>
            <a:r>
              <a:rPr lang="en-US" dirty="0" smtClean="0"/>
              <a:t> and </a:t>
            </a:r>
            <a:r>
              <a:rPr lang="en-US" dirty="0" smtClean="0">
                <a:solidFill>
                  <a:schemeClr val="tx2">
                    <a:lumMod val="75000"/>
                  </a:schemeClr>
                </a:solidFill>
              </a:rPr>
              <a:t>children</a:t>
            </a:r>
            <a:r>
              <a:rPr lang="en-US" dirty="0" smtClean="0"/>
              <a:t> of given node </a:t>
            </a:r>
            <a:r>
              <a:rPr lang="en-US" b="1" noProof="1" smtClean="0">
                <a:solidFill>
                  <a:schemeClr val="tx2">
                    <a:lumMod val="75000"/>
                  </a:schemeClr>
                </a:solidFill>
                <a:latin typeface="Consolas" panose="020B0609020204030204" pitchFamily="49" charset="0"/>
                <a:cs typeface="Consolas" panose="020B0609020204030204" pitchFamily="49" charset="0"/>
              </a:rPr>
              <a:t>i</a:t>
            </a:r>
            <a:r>
              <a:rPr lang="en-US" dirty="0" smtClean="0"/>
              <a:t>?</a:t>
            </a:r>
          </a:p>
          <a:p>
            <a:pPr>
              <a:lnSpc>
                <a:spcPct val="100000"/>
              </a:lnSpc>
            </a:pPr>
            <a:endParaRPr lang="en-US" dirty="0"/>
          </a:p>
          <a:p>
            <a:pPr>
              <a:lnSpc>
                <a:spcPct val="100000"/>
              </a:lnSpc>
            </a:pPr>
            <a:endParaRPr lang="en-US" dirty="0" smtClean="0"/>
          </a:p>
          <a:p>
            <a:pPr>
              <a:lnSpc>
                <a:spcPct val="100000"/>
              </a:lnSpc>
            </a:pPr>
            <a:endParaRPr lang="en-US" dirty="0" smtClean="0"/>
          </a:p>
          <a:p>
            <a:pPr>
              <a:lnSpc>
                <a:spcPct val="100000"/>
              </a:lnSpc>
            </a:pPr>
            <a:endParaRPr lang="en-US" dirty="0" smtClean="0"/>
          </a:p>
          <a:p>
            <a:pPr lvl="1">
              <a:lnSpc>
                <a:spcPct val="100000"/>
              </a:lnSpc>
            </a:pPr>
            <a:r>
              <a:rPr lang="en-US" b="1" noProof="1" smtClean="0">
                <a:solidFill>
                  <a:schemeClr val="tx2">
                    <a:lumMod val="75000"/>
                  </a:schemeClr>
                </a:solidFill>
                <a:latin typeface="Consolas" panose="020B0609020204030204" pitchFamily="49" charset="0"/>
                <a:cs typeface="Consolas" panose="020B0609020204030204" pitchFamily="49" charset="0"/>
              </a:rPr>
              <a:t>parent(i) = (i - 1) / 2</a:t>
            </a:r>
          </a:p>
          <a:p>
            <a:pPr lvl="1">
              <a:lnSpc>
                <a:spcPct val="100000"/>
              </a:lnSpc>
            </a:pPr>
            <a:r>
              <a:rPr lang="en-US" b="1" noProof="1" smtClean="0">
                <a:solidFill>
                  <a:schemeClr val="tx2">
                    <a:lumMod val="75000"/>
                  </a:schemeClr>
                </a:solidFill>
                <a:latin typeface="Consolas" panose="020B0609020204030204" pitchFamily="49" charset="0"/>
                <a:cs typeface="Consolas" panose="020B0609020204030204" pitchFamily="49" charset="0"/>
              </a:rPr>
              <a:t>leftChild(i) = 2 * i + 1</a:t>
            </a:r>
          </a:p>
          <a:p>
            <a:pPr lvl="1">
              <a:lnSpc>
                <a:spcPct val="100000"/>
              </a:lnSpc>
            </a:pPr>
            <a:r>
              <a:rPr lang="en-US" b="1" noProof="1" smtClean="0">
                <a:solidFill>
                  <a:schemeClr val="tx2">
                    <a:lumMod val="75000"/>
                  </a:schemeClr>
                </a:solidFill>
                <a:latin typeface="Consolas" panose="020B0609020204030204" pitchFamily="49" charset="0"/>
                <a:cs typeface="Consolas" panose="020B0609020204030204" pitchFamily="49" charset="0"/>
              </a:rPr>
              <a:t>rightChild(i) = 2 * i + 2</a:t>
            </a:r>
            <a:endParaRPr lang="en-US" b="1" noProof="1">
              <a:solidFill>
                <a:schemeClr val="tx2">
                  <a:lumMod val="75000"/>
                </a:schemeClr>
              </a:solidFill>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lstStyle/>
          <a:p>
            <a:r>
              <a:rPr lang="en-US" dirty="0" smtClean="0"/>
              <a:t>Binary Heap in Array: Tree Node Indexes</a:t>
            </a:r>
            <a:endParaRPr lang="en-US" dirty="0"/>
          </a:p>
        </p:txBody>
      </p:sp>
      <p:pic>
        <p:nvPicPr>
          <p:cNvPr id="5" name="Picture 4"/>
          <p:cNvPicPr>
            <a:picLocks noChangeAspect="1"/>
          </p:cNvPicPr>
          <p:nvPr/>
        </p:nvPicPr>
        <p:blipFill>
          <a:blip r:embed="rId2"/>
          <a:stretch>
            <a:fillRect/>
          </a:stretch>
        </p:blipFill>
        <p:spPr>
          <a:xfrm>
            <a:off x="2419236" y="2057400"/>
            <a:ext cx="7347176" cy="2058740"/>
          </a:xfrm>
          <a:prstGeom prst="roundRect">
            <a:avLst>
              <a:gd name="adj" fmla="val 2287"/>
            </a:avLst>
          </a:prstGeom>
        </p:spPr>
      </p:pic>
    </p:spTree>
    <p:extLst>
      <p:ext uri="{BB962C8B-B14F-4D97-AF65-F5344CB8AC3E}">
        <p14:creationId xmlns:p14="http://schemas.microsoft.com/office/powerpoint/2010/main" val="14550825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800600"/>
            <a:ext cx="10363200" cy="820600"/>
          </a:xfrm>
        </p:spPr>
        <p:txBody>
          <a:bodyPr/>
          <a:lstStyle/>
          <a:p>
            <a:r>
              <a:rPr lang="en-GB" dirty="0" smtClean="0"/>
              <a:t>Balanced Binary Trees</a:t>
            </a:r>
            <a:endParaRPr lang="en-GB" dirty="0"/>
          </a:p>
        </p:txBody>
      </p:sp>
      <p:sp>
        <p:nvSpPr>
          <p:cNvPr id="6" name="Text Placeholder 5"/>
          <p:cNvSpPr>
            <a:spLocks noGrp="1"/>
          </p:cNvSpPr>
          <p:nvPr>
            <p:ph type="body" idx="1"/>
          </p:nvPr>
        </p:nvSpPr>
        <p:spPr>
          <a:xfrm>
            <a:off x="912813" y="5678768"/>
            <a:ext cx="10363200" cy="719034"/>
          </a:xfrm>
        </p:spPr>
        <p:txBody>
          <a:bodyPr/>
          <a:lstStyle/>
          <a:p>
            <a:r>
              <a:rPr lang="en-GB" dirty="0" smtClean="0"/>
              <a:t>Binary Tree, AA-Tree, AVL-Tree, Rope</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92" y="990600"/>
            <a:ext cx="5201042" cy="3484696"/>
          </a:xfrm>
          <a:prstGeom prst="roundRect">
            <a:avLst>
              <a:gd name="adj" fmla="val 1329"/>
            </a:avLst>
          </a:prstGeom>
        </p:spPr>
      </p:pic>
    </p:spTree>
    <p:extLst>
      <p:ext uri="{BB962C8B-B14F-4D97-AF65-F5344CB8AC3E}">
        <p14:creationId xmlns:p14="http://schemas.microsoft.com/office/powerpoint/2010/main" val="3700982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8" name="Content Placeholder 7"/>
          <p:cNvSpPr>
            <a:spLocks noGrp="1"/>
          </p:cNvSpPr>
          <p:nvPr>
            <p:ph idx="1"/>
          </p:nvPr>
        </p:nvSpPr>
        <p:spPr>
          <a:xfrm>
            <a:off x="190413" y="1066800"/>
            <a:ext cx="11804822" cy="5570355"/>
          </a:xfrm>
        </p:spPr>
        <p:txBody>
          <a:bodyPr>
            <a:normAutofit/>
          </a:bodyPr>
          <a:lstStyle/>
          <a:p>
            <a:r>
              <a:rPr lang="en-US" dirty="0" smtClean="0"/>
              <a:t>Apply the "</a:t>
            </a:r>
            <a:r>
              <a:rPr lang="en-US" b="1" i="1" dirty="0" smtClean="0">
                <a:solidFill>
                  <a:schemeClr val="tx2">
                    <a:lumMod val="75000"/>
                  </a:schemeClr>
                </a:solidFill>
              </a:rPr>
              <a:t>heap property</a:t>
            </a:r>
            <a:r>
              <a:rPr lang="en-US" dirty="0" smtClean="0"/>
              <a:t>" down from given node:</a:t>
            </a:r>
            <a:endParaRPr lang="en-US" dirty="0"/>
          </a:p>
        </p:txBody>
      </p:sp>
      <p:sp>
        <p:nvSpPr>
          <p:cNvPr id="4" name="Title 3"/>
          <p:cNvSpPr>
            <a:spLocks noGrp="1"/>
          </p:cNvSpPr>
          <p:nvPr>
            <p:ph type="title"/>
          </p:nvPr>
        </p:nvSpPr>
        <p:spPr/>
        <p:txBody>
          <a:bodyPr/>
          <a:lstStyle/>
          <a:p>
            <a:r>
              <a:rPr lang="en-US" dirty="0" smtClean="0"/>
              <a:t>Binary Heap: </a:t>
            </a:r>
            <a:r>
              <a:rPr lang="en-US" noProof="1" smtClean="0"/>
              <a:t>Heapify-Down</a:t>
            </a:r>
            <a:endParaRPr lang="en-US" noProof="1"/>
          </a:p>
        </p:txBody>
      </p:sp>
      <p:sp>
        <p:nvSpPr>
          <p:cNvPr id="5" name="Rectangle 4"/>
          <p:cNvSpPr>
            <a:spLocks noChangeArrowheads="1"/>
          </p:cNvSpPr>
          <p:nvPr/>
        </p:nvSpPr>
        <p:spPr bwMode="auto">
          <a:xfrm>
            <a:off x="685937" y="1938040"/>
            <a:ext cx="10816950" cy="44627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void </a:t>
            </a:r>
            <a:r>
              <a:rPr lang="en-US"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Heapify-Down(heapArr, i</a:t>
            </a:r>
            <a:r>
              <a:rPr lang="en-US"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left = </a:t>
            </a: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leftChild(i); </a:t>
            </a:r>
            <a:r>
              <a:rPr lang="en-US"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2*i + 1</a:t>
            </a:r>
            <a:endParaRPr lang="en-US"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right = </a:t>
            </a: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rightChild(i); </a:t>
            </a:r>
            <a:r>
              <a:rPr lang="en-US"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2*i + 2</a:t>
            </a:r>
            <a:endParaRPr lang="en-US"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largest = </a:t>
            </a: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a:t>
            </a:r>
            <a:endPar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if left </a:t>
            </a: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&lt; </a:t>
            </a: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length(heapArr) &amp;&amp; heapArr[left</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 &gt; </a:t>
            </a: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heapArr[largest</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largest = </a:t>
            </a: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left;</a:t>
            </a:r>
            <a:endPar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if right </a:t>
            </a: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&lt; </a:t>
            </a: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length(heapArr) &amp;&amp; heapArr[right</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 &gt; </a:t>
            </a: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heapArr[largest</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largest = </a:t>
            </a: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right;</a:t>
            </a:r>
            <a:endPar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if largest ≠ i</a:t>
            </a:r>
          </a:p>
          <a:p>
            <a:pPr eaLnBrk="0" hangingPunct="0">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Swap(heapArr[i], heapArr[largest]);</a:t>
            </a:r>
            <a:endParaRPr lang="en-US"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Heapify-Down(largest);</a:t>
            </a:r>
            <a:endParaRPr lang="en-US" b="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004296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8" name="Content Placeholder 7"/>
          <p:cNvSpPr>
            <a:spLocks noGrp="1"/>
          </p:cNvSpPr>
          <p:nvPr>
            <p:ph idx="1"/>
          </p:nvPr>
        </p:nvSpPr>
        <p:spPr/>
        <p:txBody>
          <a:bodyPr/>
          <a:lstStyle/>
          <a:p>
            <a:pPr>
              <a:lnSpc>
                <a:spcPct val="110000"/>
              </a:lnSpc>
            </a:pPr>
            <a:r>
              <a:rPr lang="en-US" dirty="0" smtClean="0"/>
              <a:t>Apply the "</a:t>
            </a:r>
            <a:r>
              <a:rPr lang="en-US" b="1" i="1" dirty="0" smtClean="0">
                <a:solidFill>
                  <a:schemeClr val="tx2">
                    <a:lumMod val="75000"/>
                  </a:schemeClr>
                </a:solidFill>
              </a:rPr>
              <a:t>heap property</a:t>
            </a:r>
            <a:r>
              <a:rPr lang="en-US" dirty="0" smtClean="0"/>
              <a:t>" up from given node:</a:t>
            </a:r>
          </a:p>
          <a:p>
            <a:pPr>
              <a:lnSpc>
                <a:spcPct val="110000"/>
              </a:lnSpc>
            </a:pPr>
            <a:endParaRPr lang="en-US" dirty="0" smtClean="0"/>
          </a:p>
          <a:p>
            <a:pPr>
              <a:lnSpc>
                <a:spcPct val="110000"/>
              </a:lnSpc>
            </a:pPr>
            <a:endParaRPr lang="en-US" dirty="0" smtClean="0"/>
          </a:p>
          <a:p>
            <a:pPr>
              <a:lnSpc>
                <a:spcPct val="110000"/>
              </a:lnSpc>
            </a:pPr>
            <a:endParaRPr lang="en-US" dirty="0" smtClean="0"/>
          </a:p>
          <a:p>
            <a:pPr>
              <a:lnSpc>
                <a:spcPct val="110000"/>
              </a:lnSpc>
              <a:spcBef>
                <a:spcPts val="1200"/>
              </a:spcBef>
            </a:pPr>
            <a:r>
              <a:rPr lang="en-US" dirty="0" smtClean="0"/>
              <a:t>Insert a new node</a:t>
            </a:r>
            <a:r>
              <a:rPr lang="en-US" dirty="0" smtClean="0"/>
              <a:t>:</a:t>
            </a:r>
            <a:endParaRPr lang="en-US" dirty="0"/>
          </a:p>
        </p:txBody>
      </p:sp>
      <p:sp>
        <p:nvSpPr>
          <p:cNvPr id="4" name="Title 3"/>
          <p:cNvSpPr>
            <a:spLocks noGrp="1"/>
          </p:cNvSpPr>
          <p:nvPr>
            <p:ph type="title"/>
          </p:nvPr>
        </p:nvSpPr>
        <p:spPr/>
        <p:txBody>
          <a:bodyPr/>
          <a:lstStyle/>
          <a:p>
            <a:r>
              <a:rPr lang="en-US" smtClean="0"/>
              <a:t>Binary Heap: </a:t>
            </a:r>
            <a:r>
              <a:rPr lang="en-US" noProof="1" smtClean="0"/>
              <a:t>Heapify-Up</a:t>
            </a:r>
            <a:endParaRPr lang="en-US" noProof="1"/>
          </a:p>
        </p:txBody>
      </p:sp>
      <p:sp>
        <p:nvSpPr>
          <p:cNvPr id="5" name="Rectangle 4"/>
          <p:cNvSpPr>
            <a:spLocks noChangeArrowheads="1"/>
          </p:cNvSpPr>
          <p:nvPr/>
        </p:nvSpPr>
        <p:spPr bwMode="auto">
          <a:xfrm>
            <a:off x="764318" y="1905000"/>
            <a:ext cx="10664094" cy="20928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void </a:t>
            </a:r>
            <a:r>
              <a:rPr lang="en-US" sz="2600"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Heapify-Up(heapArr, i)</a:t>
            </a:r>
            <a:endParaRPr lang="en-US" sz="2600"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while hasParent(i) </a:t>
            </a:r>
            <a:r>
              <a:rPr lang="en-US" sz="2600"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 &gt; 0</a:t>
            </a:r>
          </a:p>
          <a:p>
            <a:pPr eaLnBrk="0" hangingPunct="0">
              <a:buClr>
                <a:schemeClr val="accent5">
                  <a:lumMod val="40000"/>
                  <a:lumOff val="60000"/>
                </a:schemeClr>
              </a:buClr>
              <a:buSzPct val="70000"/>
            </a:pPr>
            <a:r>
              <a:rPr lang="en-US" sz="2600"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&amp;&amp; </a:t>
            </a: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heapArr(i) </a:t>
            </a: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&gt; </a:t>
            </a: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heapArr(parent(i</a:t>
            </a:r>
            <a:r>
              <a:rPr lang="en-US" sz="2600"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 - 1) / 2</a:t>
            </a:r>
            <a:endParaRPr lang="en-US" sz="2600"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Swap(heapArr[i], heapArr[parent(i)]);</a:t>
            </a:r>
            <a:endParaRPr lang="en-US" sz="2600"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 = parent;</a:t>
            </a:r>
            <a:endParaRPr lang="en-US" sz="2600"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757042" y="4911906"/>
            <a:ext cx="10671369" cy="141269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6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void </a:t>
            </a:r>
            <a:r>
              <a:rPr lang="en-US" sz="2600" b="1" i="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Insert(heapArr, node)</a:t>
            </a:r>
            <a:endParaRPr lang="en-US" sz="2600"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buClr>
                <a:schemeClr val="accent5">
                  <a:lumMod val="40000"/>
                  <a:lumOff val="60000"/>
                </a:schemeClr>
              </a:buClr>
              <a:buSzPct val="70000"/>
            </a:pPr>
            <a:r>
              <a:rPr lang="en-US" sz="26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heapArr.Append(node</a:t>
            </a:r>
            <a:r>
              <a:rPr lang="en-US" sz="26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10000"/>
              </a:lnSpc>
              <a:buClr>
                <a:schemeClr val="accent5">
                  <a:lumMod val="40000"/>
                  <a:lumOff val="60000"/>
                </a:schemeClr>
              </a:buClr>
              <a:buSzPct val="70000"/>
            </a:pPr>
            <a:r>
              <a:rPr lang="en-US" sz="26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Heapify-Up(heapArr, lastElement(heapArr));</a:t>
            </a:r>
            <a:endParaRPr lang="en-US" sz="26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80433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7" name="Content Placeholder 6"/>
          <p:cNvSpPr>
            <a:spLocks noGrp="1"/>
          </p:cNvSpPr>
          <p:nvPr>
            <p:ph idx="1"/>
          </p:nvPr>
        </p:nvSpPr>
        <p:spPr>
          <a:xfrm>
            <a:off x="190413" y="1066800"/>
            <a:ext cx="11804822" cy="5570355"/>
          </a:xfrm>
        </p:spPr>
        <p:txBody>
          <a:bodyPr/>
          <a:lstStyle/>
          <a:p>
            <a:pPr>
              <a:lnSpc>
                <a:spcPct val="100000"/>
              </a:lnSpc>
            </a:pPr>
            <a:r>
              <a:rPr lang="en-US" dirty="0" smtClean="0"/>
              <a:t>Build a binary heap from array of elements:</a:t>
            </a:r>
          </a:p>
          <a:p>
            <a:pPr>
              <a:lnSpc>
                <a:spcPct val="100000"/>
              </a:lnSpc>
            </a:pPr>
            <a:endParaRPr lang="en-US" dirty="0" smtClean="0"/>
          </a:p>
          <a:p>
            <a:pPr>
              <a:lnSpc>
                <a:spcPct val="100000"/>
              </a:lnSpc>
            </a:pPr>
            <a:endParaRPr lang="en-US" dirty="0"/>
          </a:p>
          <a:p>
            <a:pPr>
              <a:lnSpc>
                <a:spcPct val="100000"/>
              </a:lnSpc>
              <a:spcBef>
                <a:spcPts val="1200"/>
              </a:spcBef>
            </a:pPr>
            <a:r>
              <a:rPr lang="en-US" dirty="0" smtClean="0"/>
              <a:t>Extract the max element from the heap:</a:t>
            </a:r>
            <a:endParaRPr lang="en-US" dirty="0"/>
          </a:p>
        </p:txBody>
      </p:sp>
      <p:sp>
        <p:nvSpPr>
          <p:cNvPr id="4" name="Title 3"/>
          <p:cNvSpPr>
            <a:spLocks noGrp="1"/>
          </p:cNvSpPr>
          <p:nvPr>
            <p:ph type="title"/>
          </p:nvPr>
        </p:nvSpPr>
        <p:spPr/>
        <p:txBody>
          <a:bodyPr/>
          <a:lstStyle/>
          <a:p>
            <a:r>
              <a:rPr lang="en-US" dirty="0" smtClean="0"/>
              <a:t>Binary Heap: </a:t>
            </a:r>
            <a:r>
              <a:rPr lang="en-US" noProof="1" smtClean="0"/>
              <a:t>Build-Max-Heap and Insert</a:t>
            </a:r>
            <a:endParaRPr lang="en-US" noProof="1"/>
          </a:p>
        </p:txBody>
      </p:sp>
      <p:sp>
        <p:nvSpPr>
          <p:cNvPr id="5" name="Rectangle 4"/>
          <p:cNvSpPr>
            <a:spLocks noChangeArrowheads="1"/>
          </p:cNvSpPr>
          <p:nvPr/>
        </p:nvSpPr>
        <p:spPr bwMode="auto">
          <a:xfrm>
            <a:off x="755002" y="1779896"/>
            <a:ext cx="10673410"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void </a:t>
            </a:r>
            <a:r>
              <a:rPr lang="en-US" b="1" i="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Build-Max-Heap(heapArr)</a:t>
            </a:r>
            <a:endParaRPr lang="en-US"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buClr>
                <a:schemeClr val="accent5">
                  <a:lumMod val="40000"/>
                  <a:lumOff val="60000"/>
                </a:schemeClr>
              </a:buClr>
              <a:buSzPct val="70000"/>
            </a:pPr>
            <a:r>
              <a:rPr lang="en-US"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for i = </a:t>
            </a:r>
            <a:r>
              <a:rPr lang="en-US"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length(heapArr</a:t>
            </a:r>
            <a:r>
              <a:rPr lang="en-US"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 </a:t>
            </a:r>
            <a:r>
              <a:rPr lang="en-US"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downto 1</a:t>
            </a:r>
          </a:p>
          <a:p>
            <a:pPr eaLnBrk="0" hangingPunct="0">
              <a:lnSpc>
                <a:spcPct val="110000"/>
              </a:lnSpc>
              <a:buClr>
                <a:schemeClr val="accent5">
                  <a:lumMod val="40000"/>
                  <a:lumOff val="60000"/>
                </a:schemeClr>
              </a:buClr>
              <a:buSzPct val="70000"/>
            </a:pPr>
            <a:r>
              <a:rPr lang="en-US"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Heapify-Down(heapArr</a:t>
            </a:r>
            <a:r>
              <a:rPr lang="en-US"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a:t>
            </a:r>
          </a:p>
        </p:txBody>
      </p:sp>
      <p:sp>
        <p:nvSpPr>
          <p:cNvPr id="9" name="Rectangle 8"/>
          <p:cNvSpPr>
            <a:spLocks noChangeArrowheads="1"/>
          </p:cNvSpPr>
          <p:nvPr/>
        </p:nvSpPr>
        <p:spPr bwMode="auto">
          <a:xfrm>
            <a:off x="760412" y="3886200"/>
            <a:ext cx="10673410" cy="25299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void </a:t>
            </a:r>
            <a:r>
              <a:rPr lang="en-US" b="1" i="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Extract-Max(heapArr</a:t>
            </a:r>
            <a:r>
              <a:rPr lang="en-US"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10000"/>
              </a:lnSpc>
              <a:buClr>
                <a:schemeClr val="accent5">
                  <a:lumMod val="40000"/>
                  <a:lumOff val="60000"/>
                </a:schemeClr>
              </a:buClr>
              <a:buSzPct val="70000"/>
            </a:pPr>
            <a:r>
              <a:rPr lang="en-US"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max </a:t>
            </a:r>
            <a:r>
              <a:rPr lang="en-US"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heapArr[0];</a:t>
            </a:r>
          </a:p>
          <a:p>
            <a:pPr eaLnBrk="0" hangingPunct="0">
              <a:lnSpc>
                <a:spcPct val="110000"/>
              </a:lnSpc>
              <a:buClr>
                <a:schemeClr val="accent5">
                  <a:lumMod val="40000"/>
                  <a:lumOff val="60000"/>
                </a:schemeClr>
              </a:buClr>
              <a:buSzPct val="70000"/>
            </a:pPr>
            <a:r>
              <a:rPr lang="en-US"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heapArr[0] = delete last element from heapArr;</a:t>
            </a:r>
          </a:p>
          <a:p>
            <a:pPr eaLnBrk="0" hangingPunct="0">
              <a:lnSpc>
                <a:spcPct val="110000"/>
              </a:lnSpc>
              <a:buClr>
                <a:schemeClr val="accent5">
                  <a:lumMod val="40000"/>
                  <a:lumOff val="60000"/>
                </a:schemeClr>
              </a:buClr>
              <a:buSzPct val="70000"/>
            </a:pPr>
            <a:r>
              <a:rPr lang="en-US"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if length(heapArr) &gt; 0</a:t>
            </a:r>
          </a:p>
          <a:p>
            <a:pPr eaLnBrk="0" hangingPunct="0">
              <a:lnSpc>
                <a:spcPct val="110000"/>
              </a:lnSpc>
              <a:buClr>
                <a:schemeClr val="accent5">
                  <a:lumMod val="40000"/>
                  <a:lumOff val="60000"/>
                </a:schemeClr>
              </a:buClr>
              <a:buSzPct val="70000"/>
            </a:pPr>
            <a:r>
              <a:rPr lang="en-US"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Heapify-Down(0);</a:t>
            </a:r>
          </a:p>
          <a:p>
            <a:pPr eaLnBrk="0" hangingPunct="0">
              <a:lnSpc>
                <a:spcPct val="110000"/>
              </a:lnSpc>
              <a:buClr>
                <a:schemeClr val="accent5">
                  <a:lumMod val="40000"/>
                  <a:lumOff val="60000"/>
                </a:schemeClr>
              </a:buClr>
              <a:buSzPct val="70000"/>
            </a:pPr>
            <a:r>
              <a:rPr lang="en-US"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max;</a:t>
            </a:r>
          </a:p>
        </p:txBody>
      </p:sp>
    </p:spTree>
    <p:extLst>
      <p:ext uri="{BB962C8B-B14F-4D97-AF65-F5344CB8AC3E}">
        <p14:creationId xmlns:p14="http://schemas.microsoft.com/office/powerpoint/2010/main" val="2699341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5001990"/>
            <a:ext cx="10363200" cy="820600"/>
          </a:xfrm>
        </p:spPr>
        <p:txBody>
          <a:bodyPr/>
          <a:lstStyle/>
          <a:p>
            <a:r>
              <a:rPr lang="en-US" dirty="0" smtClean="0"/>
              <a:t>Implementing Binary </a:t>
            </a:r>
            <a:r>
              <a:rPr lang="en-US" dirty="0" smtClean="0"/>
              <a:t>Heap</a:t>
            </a:r>
            <a:endParaRPr lang="en-US" dirty="0"/>
          </a:p>
        </p:txBody>
      </p:sp>
      <p:sp>
        <p:nvSpPr>
          <p:cNvPr id="6" name="Text Placeholder 5"/>
          <p:cNvSpPr>
            <a:spLocks noGrp="1"/>
          </p:cNvSpPr>
          <p:nvPr>
            <p:ph type="body" idx="1"/>
          </p:nvPr>
        </p:nvSpPr>
        <p:spPr>
          <a:xfrm>
            <a:off x="912813" y="5857358"/>
            <a:ext cx="10363200" cy="719034"/>
          </a:xfrm>
        </p:spPr>
        <p:txBody>
          <a:bodyPr/>
          <a:lstStyle/>
          <a:p>
            <a:r>
              <a:rPr lang="en-US" dirty="0" smtClean="0"/>
              <a:t>Lab Exercise</a:t>
            </a:r>
            <a:endParaRPr lang="en-US" dirty="0"/>
          </a:p>
        </p:txBody>
      </p:sp>
      <p:pic>
        <p:nvPicPr>
          <p:cNvPr id="3" name="Picture 2"/>
          <p:cNvPicPr>
            <a:picLocks noChangeAspect="1"/>
          </p:cNvPicPr>
          <p:nvPr/>
        </p:nvPicPr>
        <p:blipFill>
          <a:blip r:embed="rId2"/>
          <a:stretch>
            <a:fillRect/>
          </a:stretch>
        </p:blipFill>
        <p:spPr>
          <a:xfrm>
            <a:off x="3732213" y="900190"/>
            <a:ext cx="4724400" cy="3832668"/>
          </a:xfrm>
          <a:prstGeom prst="roundRect">
            <a:avLst>
              <a:gd name="adj" fmla="val 762"/>
            </a:avLst>
          </a:prstGeom>
        </p:spPr>
      </p:pic>
    </p:spTree>
    <p:extLst>
      <p:ext uri="{BB962C8B-B14F-4D97-AF65-F5344CB8AC3E}">
        <p14:creationId xmlns:p14="http://schemas.microsoft.com/office/powerpoint/2010/main" val="424683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3" name="Content Placeholder 2"/>
          <p:cNvSpPr>
            <a:spLocks noGrp="1"/>
          </p:cNvSpPr>
          <p:nvPr>
            <p:ph idx="1"/>
          </p:nvPr>
        </p:nvSpPr>
        <p:spPr/>
        <p:txBody>
          <a:bodyPr/>
          <a:lstStyle/>
          <a:p>
            <a:r>
              <a:rPr lang="en-US" dirty="0" smtClean="0">
                <a:hlinkClick r:id="rId2"/>
              </a:rPr>
              <a:t>Binomial heap</a:t>
            </a:r>
            <a:endParaRPr lang="en-US" dirty="0" smtClean="0"/>
          </a:p>
          <a:p>
            <a:r>
              <a:rPr lang="en-US" dirty="0" smtClean="0">
                <a:hlinkClick r:id="rId3"/>
              </a:rPr>
              <a:t>Fibonacci heap</a:t>
            </a:r>
            <a:endParaRPr lang="en-US" dirty="0" smtClean="0"/>
          </a:p>
          <a:p>
            <a:r>
              <a:rPr lang="en-US" dirty="0" smtClean="0">
                <a:hlinkClick r:id="rId4"/>
              </a:rPr>
              <a:t>Pairing heap</a:t>
            </a:r>
            <a:endParaRPr lang="en-US" dirty="0" smtClean="0"/>
          </a:p>
          <a:p>
            <a:r>
              <a:rPr lang="en-US" dirty="0" smtClean="0">
                <a:hlinkClick r:id="rId5"/>
              </a:rPr>
              <a:t>Treap</a:t>
            </a:r>
            <a:endParaRPr lang="en-US" dirty="0" smtClean="0"/>
          </a:p>
          <a:p>
            <a:r>
              <a:rPr lang="en-US" dirty="0" smtClean="0">
                <a:hlinkClick r:id="rId6"/>
              </a:rPr>
              <a:t>Skew heap</a:t>
            </a:r>
            <a:endParaRPr lang="en-US" dirty="0"/>
          </a:p>
          <a:p>
            <a:r>
              <a:rPr lang="en-US" dirty="0" smtClean="0">
                <a:hlinkClick r:id="rId7"/>
              </a:rPr>
              <a:t>Soft heap</a:t>
            </a:r>
            <a:endParaRPr lang="en-US" dirty="0" smtClean="0"/>
          </a:p>
          <a:p>
            <a:r>
              <a:rPr lang="en-US" dirty="0" smtClean="0"/>
              <a:t>…</a:t>
            </a:r>
            <a:endParaRPr lang="en-GB" dirty="0"/>
          </a:p>
        </p:txBody>
      </p:sp>
      <p:sp>
        <p:nvSpPr>
          <p:cNvPr id="4" name="Title 3"/>
          <p:cNvSpPr>
            <a:spLocks noGrp="1"/>
          </p:cNvSpPr>
          <p:nvPr>
            <p:ph type="title"/>
          </p:nvPr>
        </p:nvSpPr>
        <p:spPr/>
        <p:txBody>
          <a:bodyPr/>
          <a:lstStyle/>
          <a:p>
            <a:r>
              <a:rPr lang="en-US" dirty="0" smtClean="0"/>
              <a:t>Other Heap Data Structures</a:t>
            </a:r>
            <a:endParaRPr lang="en-GB" dirty="0"/>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0012" y="2167091"/>
            <a:ext cx="4864615" cy="3474725"/>
          </a:xfrm>
          <a:prstGeom prst="roundRect">
            <a:avLst>
              <a:gd name="adj" fmla="val 1349"/>
            </a:avLst>
          </a:prstGeom>
        </p:spPr>
      </p:pic>
    </p:spTree>
    <p:extLst>
      <p:ext uri="{BB962C8B-B14F-4D97-AF65-F5344CB8AC3E}">
        <p14:creationId xmlns:p14="http://schemas.microsoft.com/office/powerpoint/2010/main" val="2324988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Tries</a:t>
            </a:r>
            <a:endParaRPr lang="en-GB" dirty="0"/>
          </a:p>
        </p:txBody>
      </p:sp>
      <p:sp>
        <p:nvSpPr>
          <p:cNvPr id="3" name="Text Placeholder 2"/>
          <p:cNvSpPr>
            <a:spLocks noGrp="1"/>
          </p:cNvSpPr>
          <p:nvPr>
            <p:ph type="body" idx="1"/>
          </p:nvPr>
        </p:nvSpPr>
        <p:spPr/>
        <p:txBody>
          <a:bodyPr/>
          <a:lstStyle/>
          <a:p>
            <a:r>
              <a:rPr lang="en-GB" noProof="1" smtClean="0"/>
              <a:t>Trie</a:t>
            </a:r>
            <a:r>
              <a:rPr lang="en-GB" dirty="0" smtClean="0"/>
              <a:t> and Suffix Tree</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013" y="1219200"/>
            <a:ext cx="3606800" cy="3492500"/>
          </a:xfrm>
          <a:prstGeom prst="rect">
            <a:avLst/>
          </a:prstGeom>
        </p:spPr>
      </p:pic>
    </p:spTree>
    <p:extLst>
      <p:ext uri="{BB962C8B-B14F-4D97-AF65-F5344CB8AC3E}">
        <p14:creationId xmlns:p14="http://schemas.microsoft.com/office/powerpoint/2010/main" val="3233271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lnSpc>
                <a:spcPct val="95000"/>
              </a:lnSpc>
            </a:pPr>
            <a:r>
              <a:rPr lang="en-US" noProof="1">
                <a:solidFill>
                  <a:schemeClr val="tx2">
                    <a:lumMod val="75000"/>
                  </a:schemeClr>
                </a:solidFill>
                <a:hlinkClick r:id="rId2"/>
              </a:rPr>
              <a:t>Trie</a:t>
            </a:r>
            <a:r>
              <a:rPr lang="en-US" noProof="1">
                <a:solidFill>
                  <a:schemeClr val="tx2">
                    <a:lumMod val="75000"/>
                  </a:schemeClr>
                </a:solidFill>
              </a:rPr>
              <a:t> </a:t>
            </a:r>
            <a:r>
              <a:rPr lang="en-US" noProof="1" smtClean="0"/>
              <a:t>(</a:t>
            </a:r>
            <a:r>
              <a:rPr lang="en-US" noProof="1" smtClean="0">
                <a:hlinkClick r:id="rId3"/>
              </a:rPr>
              <a:t>radix tree</a:t>
            </a:r>
            <a:r>
              <a:rPr lang="en-US" noProof="1" smtClean="0"/>
              <a:t> or </a:t>
            </a:r>
            <a:r>
              <a:rPr lang="en-US" noProof="1" smtClean="0">
                <a:hlinkClick r:id="rId4"/>
              </a:rPr>
              <a:t>prefix </a:t>
            </a:r>
            <a:r>
              <a:rPr lang="en-US" noProof="1">
                <a:hlinkClick r:id="rId4"/>
              </a:rPr>
              <a:t>tree</a:t>
            </a:r>
            <a:r>
              <a:rPr lang="en-US" noProof="1" smtClean="0"/>
              <a:t>) is an ordered tree data structure</a:t>
            </a:r>
            <a:endParaRPr lang="en-US" noProof="1"/>
          </a:p>
          <a:p>
            <a:pPr lvl="1">
              <a:lnSpc>
                <a:spcPct val="95000"/>
              </a:lnSpc>
            </a:pPr>
            <a:r>
              <a:rPr lang="en-US" noProof="1"/>
              <a:t>Special tree structure used for </a:t>
            </a:r>
            <a:r>
              <a:rPr lang="en-US" noProof="1" smtClean="0">
                <a:solidFill>
                  <a:schemeClr val="tx2">
                    <a:lumMod val="75000"/>
                  </a:schemeClr>
                </a:solidFill>
              </a:rPr>
              <a:t>fast multi-pattern matching</a:t>
            </a:r>
          </a:p>
          <a:p>
            <a:pPr lvl="1">
              <a:lnSpc>
                <a:spcPct val="95000"/>
              </a:lnSpc>
            </a:pPr>
            <a:r>
              <a:rPr lang="en-US" noProof="1" smtClean="0"/>
              <a:t>Used to store a dynamic set where the keys are usually strings</a:t>
            </a:r>
            <a:endParaRPr lang="en-US" noProof="1"/>
          </a:p>
          <a:p>
            <a:endParaRPr lang="en-US" dirty="0" smtClean="0"/>
          </a:p>
          <a:p>
            <a:r>
              <a:rPr lang="en-US" dirty="0" smtClean="0"/>
              <a:t>Applications:</a:t>
            </a:r>
          </a:p>
          <a:p>
            <a:pPr lvl="1"/>
            <a:r>
              <a:rPr lang="en-US" dirty="0" smtClean="0"/>
              <a:t>Dictionaries</a:t>
            </a:r>
          </a:p>
          <a:p>
            <a:pPr lvl="1"/>
            <a:r>
              <a:rPr lang="en-US" dirty="0" smtClean="0"/>
              <a:t>Text searching  </a:t>
            </a:r>
          </a:p>
          <a:p>
            <a:pPr lvl="1"/>
            <a:r>
              <a:rPr lang="en-US" dirty="0" smtClean="0"/>
              <a:t>Compression</a:t>
            </a:r>
            <a:endParaRPr lang="en-GB" dirty="0"/>
          </a:p>
        </p:txBody>
      </p:sp>
      <p:sp>
        <p:nvSpPr>
          <p:cNvPr id="4" name="Title 3"/>
          <p:cNvSpPr>
            <a:spLocks noGrp="1"/>
          </p:cNvSpPr>
          <p:nvPr>
            <p:ph type="title"/>
          </p:nvPr>
        </p:nvSpPr>
        <p:spPr/>
        <p:txBody>
          <a:bodyPr/>
          <a:lstStyle/>
          <a:p>
            <a:r>
              <a:rPr lang="en-GB" dirty="0" smtClean="0"/>
              <a:t>What is Trie?</a:t>
            </a:r>
            <a:endParaRPr lang="en-GB"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5412" y="3200400"/>
            <a:ext cx="5238750" cy="3239993"/>
          </a:xfrm>
          <a:prstGeom prst="roundRect">
            <a:avLst>
              <a:gd name="adj" fmla="val 1082"/>
            </a:avLst>
          </a:prstGeom>
        </p:spPr>
      </p:pic>
    </p:spTree>
    <p:extLst>
      <p:ext uri="{BB962C8B-B14F-4D97-AF65-F5344CB8AC3E}">
        <p14:creationId xmlns:p14="http://schemas.microsoft.com/office/powerpoint/2010/main" val="3235052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37</a:t>
            </a:fld>
            <a:endParaRPr lang="en-US" dirty="0"/>
          </a:p>
        </p:txBody>
      </p:sp>
      <p:sp>
        <p:nvSpPr>
          <p:cNvPr id="3" name="Content Placeholder 2"/>
          <p:cNvSpPr>
            <a:spLocks noGrp="1"/>
          </p:cNvSpPr>
          <p:nvPr>
            <p:ph idx="1"/>
          </p:nvPr>
        </p:nvSpPr>
        <p:spPr/>
        <p:txBody>
          <a:bodyPr/>
          <a:lstStyle/>
          <a:p>
            <a:pPr>
              <a:lnSpc>
                <a:spcPct val="95000"/>
              </a:lnSpc>
            </a:pPr>
            <a:r>
              <a:rPr lang="en-US" b="1" dirty="0">
                <a:hlinkClick r:id="rId2"/>
              </a:rPr>
              <a:t>Suffix </a:t>
            </a:r>
            <a:r>
              <a:rPr lang="en-US" b="1" dirty="0" smtClean="0">
                <a:hlinkClick r:id="rId2"/>
              </a:rPr>
              <a:t>tree</a:t>
            </a:r>
            <a:r>
              <a:rPr lang="en-US" dirty="0" smtClean="0"/>
              <a:t> (position </a:t>
            </a:r>
            <a:r>
              <a:rPr lang="en-US" dirty="0"/>
              <a:t>tree</a:t>
            </a:r>
            <a:r>
              <a:rPr lang="en-US" dirty="0" smtClean="0"/>
              <a:t>) is a compressed </a:t>
            </a:r>
            <a:r>
              <a:rPr lang="en-US" b="1" noProof="1" smtClean="0">
                <a:solidFill>
                  <a:schemeClr val="tx2">
                    <a:lumMod val="75000"/>
                  </a:schemeClr>
                </a:solidFill>
              </a:rPr>
              <a:t>trie</a:t>
            </a:r>
          </a:p>
          <a:p>
            <a:pPr lvl="1">
              <a:lnSpc>
                <a:spcPct val="95000"/>
              </a:lnSpc>
            </a:pPr>
            <a:r>
              <a:rPr lang="en-US" dirty="0" smtClean="0"/>
              <a:t>Represents </a:t>
            </a:r>
            <a:r>
              <a:rPr lang="en-US" dirty="0"/>
              <a:t>the suffixes of given </a:t>
            </a:r>
            <a:r>
              <a:rPr lang="en-US" dirty="0" smtClean="0"/>
              <a:t>string as their keys and positions in the text as their values</a:t>
            </a:r>
            <a:endParaRPr lang="en-US" dirty="0"/>
          </a:p>
          <a:p>
            <a:pPr lvl="1">
              <a:lnSpc>
                <a:spcPct val="95000"/>
              </a:lnSpc>
            </a:pPr>
            <a:r>
              <a:rPr lang="en-US" dirty="0"/>
              <a:t>Used to implement fast search in </a:t>
            </a:r>
            <a:r>
              <a:rPr lang="en-US" dirty="0" smtClean="0"/>
              <a:t>string</a:t>
            </a:r>
          </a:p>
          <a:p>
            <a:pPr>
              <a:lnSpc>
                <a:spcPct val="95000"/>
              </a:lnSpc>
            </a:pPr>
            <a:r>
              <a:rPr lang="en-US" dirty="0" smtClean="0"/>
              <a:t>Applications</a:t>
            </a:r>
          </a:p>
          <a:p>
            <a:pPr lvl="1">
              <a:lnSpc>
                <a:spcPct val="95000"/>
              </a:lnSpc>
            </a:pPr>
            <a:r>
              <a:rPr lang="en-US" dirty="0" smtClean="0"/>
              <a:t>String search</a:t>
            </a:r>
          </a:p>
          <a:p>
            <a:pPr lvl="1">
              <a:lnSpc>
                <a:spcPct val="95000"/>
              </a:lnSpc>
            </a:pPr>
            <a:r>
              <a:rPr lang="en-US" dirty="0" smtClean="0"/>
              <a:t>Finding substrings</a:t>
            </a:r>
          </a:p>
          <a:p>
            <a:pPr lvl="1">
              <a:lnSpc>
                <a:spcPct val="95000"/>
              </a:lnSpc>
            </a:pPr>
            <a:r>
              <a:rPr lang="en-US" dirty="0" smtClean="0"/>
              <a:t>Searching for patterns</a:t>
            </a:r>
            <a:endParaRPr lang="en-US" dirty="0"/>
          </a:p>
          <a:p>
            <a:endParaRPr lang="en-GB" dirty="0"/>
          </a:p>
        </p:txBody>
      </p:sp>
      <p:sp>
        <p:nvSpPr>
          <p:cNvPr id="4" name="Title 3"/>
          <p:cNvSpPr>
            <a:spLocks noGrp="1"/>
          </p:cNvSpPr>
          <p:nvPr>
            <p:ph type="title"/>
          </p:nvPr>
        </p:nvSpPr>
        <p:spPr/>
        <p:txBody>
          <a:bodyPr/>
          <a:lstStyle/>
          <a:p>
            <a:r>
              <a:rPr lang="en-US" dirty="0" smtClean="0"/>
              <a:t>Suffix Tree</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2407866"/>
            <a:ext cx="3067050" cy="3926259"/>
          </a:xfrm>
          <a:prstGeom prst="rect">
            <a:avLst/>
          </a:prstGeom>
        </p:spPr>
      </p:pic>
    </p:spTree>
    <p:extLst>
      <p:ext uri="{BB962C8B-B14F-4D97-AF65-F5344CB8AC3E}">
        <p14:creationId xmlns:p14="http://schemas.microsoft.com/office/powerpoint/2010/main" val="208169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876800"/>
            <a:ext cx="10363200" cy="820600"/>
          </a:xfrm>
        </p:spPr>
        <p:txBody>
          <a:bodyPr/>
          <a:lstStyle/>
          <a:p>
            <a:r>
              <a:rPr lang="en-US" noProof="1" smtClean="0"/>
              <a:t>Trie</a:t>
            </a:r>
            <a:r>
              <a:rPr lang="en-US" dirty="0" smtClean="0"/>
              <a:t> – Implementation</a:t>
            </a:r>
            <a:endParaRPr lang="en-US" dirty="0"/>
          </a:p>
        </p:txBody>
      </p:sp>
      <p:sp>
        <p:nvSpPr>
          <p:cNvPr id="6" name="Text Placeholder 5"/>
          <p:cNvSpPr>
            <a:spLocks noGrp="1"/>
          </p:cNvSpPr>
          <p:nvPr>
            <p:ph type="body" idx="1"/>
          </p:nvPr>
        </p:nvSpPr>
        <p:spPr/>
        <p:txBody>
          <a:bodyPr/>
          <a:lstStyle/>
          <a:p>
            <a:r>
              <a:rPr lang="en-US" dirty="0" smtClean="0"/>
              <a:t>Live Demo</a:t>
            </a:r>
            <a:endParaRPr lang="en-US" dirty="0"/>
          </a:p>
        </p:txBody>
      </p:sp>
      <p:pic>
        <p:nvPicPr>
          <p:cNvPr id="2050" name="Picture 2" descr="http://odhyan.com/blog/wp-content/uploads/2010/11/tri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4650" y="838200"/>
            <a:ext cx="3819525" cy="360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134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4926496"/>
            <a:ext cx="10363200" cy="820600"/>
          </a:xfrm>
        </p:spPr>
        <p:txBody>
          <a:bodyPr/>
          <a:lstStyle/>
          <a:p>
            <a:r>
              <a:rPr lang="en-US" dirty="0"/>
              <a:t>Space-Partitioning </a:t>
            </a:r>
            <a:r>
              <a:rPr lang="en-US" dirty="0" smtClean="0"/>
              <a:t>Trees</a:t>
            </a:r>
            <a:endParaRPr lang="en-GB" dirty="0"/>
          </a:p>
        </p:txBody>
      </p:sp>
      <p:sp>
        <p:nvSpPr>
          <p:cNvPr id="3" name="Text Placeholder 2"/>
          <p:cNvSpPr>
            <a:spLocks noGrp="1"/>
          </p:cNvSpPr>
          <p:nvPr>
            <p:ph type="body" idx="1"/>
          </p:nvPr>
        </p:nvSpPr>
        <p:spPr/>
        <p:txBody>
          <a:bodyPr/>
          <a:lstStyle/>
          <a:p>
            <a:r>
              <a:rPr lang="en-GB" dirty="0" smtClean="0"/>
              <a:t>BSP-Tree, K-d </a:t>
            </a:r>
            <a:r>
              <a:rPr lang="en-GB" dirty="0"/>
              <a:t>Tree, Interval Tree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814" y="1219200"/>
            <a:ext cx="5029198" cy="3402960"/>
          </a:xfrm>
          <a:prstGeom prst="rect">
            <a:avLst/>
          </a:prstGeom>
        </p:spPr>
      </p:pic>
    </p:spTree>
    <p:extLst>
      <p:ext uri="{BB962C8B-B14F-4D97-AF65-F5344CB8AC3E}">
        <p14:creationId xmlns:p14="http://schemas.microsoft.com/office/powerpoint/2010/main" val="3721191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GB" dirty="0" smtClean="0">
                <a:solidFill>
                  <a:schemeClr val="tx2">
                    <a:lumMod val="75000"/>
                  </a:schemeClr>
                </a:solidFill>
              </a:rPr>
              <a:t>Binary tree </a:t>
            </a:r>
            <a:r>
              <a:rPr lang="en-GB" dirty="0" smtClean="0"/>
              <a:t>is a tree data structure</a:t>
            </a:r>
          </a:p>
          <a:p>
            <a:pPr lvl="1"/>
            <a:r>
              <a:rPr lang="en-GB" dirty="0" smtClean="0"/>
              <a:t>Binary tree has a root node</a:t>
            </a:r>
          </a:p>
          <a:p>
            <a:pPr lvl="1"/>
            <a:r>
              <a:rPr lang="en-GB" dirty="0" smtClean="0"/>
              <a:t>Each node has at most two children</a:t>
            </a:r>
          </a:p>
          <a:p>
            <a:pPr lvl="2"/>
            <a:r>
              <a:rPr lang="en-GB" dirty="0" smtClean="0"/>
              <a:t>Left and right child</a:t>
            </a:r>
          </a:p>
          <a:p>
            <a:r>
              <a:rPr lang="en-GB" dirty="0" smtClean="0">
                <a:solidFill>
                  <a:schemeClr val="tx2">
                    <a:lumMod val="75000"/>
                  </a:schemeClr>
                </a:solidFill>
              </a:rPr>
              <a:t>Binary search trees </a:t>
            </a:r>
            <a:r>
              <a:rPr lang="en-GB" dirty="0" smtClean="0"/>
              <a:t>are</a:t>
            </a:r>
            <a:r>
              <a:rPr lang="bg-BG" dirty="0" smtClean="0"/>
              <a:t> </a:t>
            </a:r>
            <a:r>
              <a:rPr lang="en-GB" dirty="0" smtClean="0">
                <a:solidFill>
                  <a:schemeClr val="tx2">
                    <a:lumMod val="75000"/>
                  </a:schemeClr>
                </a:solidFill>
              </a:rPr>
              <a:t>ordered</a:t>
            </a:r>
            <a:r>
              <a:rPr lang="en-US" dirty="0"/>
              <a:t> trees</a:t>
            </a:r>
            <a:endParaRPr lang="en-GB" dirty="0" smtClean="0"/>
          </a:p>
          <a:p>
            <a:r>
              <a:rPr lang="en-US" dirty="0">
                <a:cs typeface="Times New Roman" pitchFamily="18" charset="0"/>
                <a:sym typeface="Symbol" pitchFamily="18" charset="2"/>
              </a:rPr>
              <a:t>Binary search trees can be </a:t>
            </a:r>
            <a:r>
              <a:rPr lang="en-US" dirty="0" smtClean="0">
                <a:solidFill>
                  <a:schemeClr val="tx2">
                    <a:lumMod val="75000"/>
                  </a:schemeClr>
                </a:solidFill>
                <a:cs typeface="Times New Roman" pitchFamily="18" charset="0"/>
                <a:sym typeface="Symbol" pitchFamily="18" charset="2"/>
              </a:rPr>
              <a:t>balanced</a:t>
            </a:r>
          </a:p>
          <a:p>
            <a:pPr lvl="1"/>
            <a:r>
              <a:rPr lang="en-US" dirty="0" smtClean="0"/>
              <a:t>Subtrees hold nearly equal number of nodes</a:t>
            </a:r>
          </a:p>
          <a:p>
            <a:pPr lvl="1"/>
            <a:r>
              <a:rPr lang="en-US" dirty="0" smtClean="0"/>
              <a:t>Subtrees are with nearly the same height</a:t>
            </a:r>
            <a:endParaRPr lang="en-GB" dirty="0" smtClean="0"/>
          </a:p>
        </p:txBody>
      </p:sp>
      <p:sp>
        <p:nvSpPr>
          <p:cNvPr id="4" name="Title 3"/>
          <p:cNvSpPr>
            <a:spLocks noGrp="1"/>
          </p:cNvSpPr>
          <p:nvPr>
            <p:ph type="title"/>
          </p:nvPr>
        </p:nvSpPr>
        <p:spPr/>
        <p:txBody>
          <a:bodyPr/>
          <a:lstStyle/>
          <a:p>
            <a:r>
              <a:rPr lang="en-GB" dirty="0" smtClean="0"/>
              <a:t>What is Binary Tree?</a:t>
            </a:r>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7612" y="3911471"/>
            <a:ext cx="2781300" cy="2466975"/>
          </a:xfrm>
          <a:prstGeom prst="roundRect">
            <a:avLst>
              <a:gd name="adj" fmla="val 2230"/>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612" y="1409601"/>
            <a:ext cx="2782283" cy="2019399"/>
          </a:xfrm>
          <a:prstGeom prst="roundRect">
            <a:avLst>
              <a:gd name="adj" fmla="val 2230"/>
            </a:avLst>
          </a:prstGeom>
        </p:spPr>
      </p:pic>
    </p:spTree>
    <p:extLst>
      <p:ext uri="{BB962C8B-B14F-4D97-AF65-F5344CB8AC3E}">
        <p14:creationId xmlns:p14="http://schemas.microsoft.com/office/powerpoint/2010/main" val="319789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r>
              <a:rPr lang="en-GB" dirty="0" smtClean="0"/>
              <a:t>Tree data structures used for:</a:t>
            </a:r>
          </a:p>
          <a:p>
            <a:pPr lvl="1"/>
            <a:r>
              <a:rPr lang="en-GB" b="1" dirty="0" smtClean="0">
                <a:solidFill>
                  <a:schemeClr val="tx2">
                    <a:lumMod val="75000"/>
                  </a:schemeClr>
                </a:solidFill>
              </a:rPr>
              <a:t>Space partitioning </a:t>
            </a:r>
            <a:r>
              <a:rPr lang="en-GB" dirty="0" smtClean="0"/>
              <a:t>– process of dividing a space into two or more subsets</a:t>
            </a:r>
          </a:p>
          <a:p>
            <a:pPr lvl="1"/>
            <a:r>
              <a:rPr lang="en-GB" b="1" dirty="0" smtClean="0">
                <a:solidFill>
                  <a:schemeClr val="tx2">
                    <a:lumMod val="75000"/>
                  </a:schemeClr>
                </a:solidFill>
              </a:rPr>
              <a:t>Binary space partitioning </a:t>
            </a:r>
            <a:r>
              <a:rPr lang="en-GB" dirty="0" smtClean="0"/>
              <a:t>– method for recursively subdividing a space into convex sets by hyperplanes</a:t>
            </a:r>
          </a:p>
          <a:p>
            <a:r>
              <a:rPr lang="en-GB" dirty="0" smtClean="0"/>
              <a:t>Applications:</a:t>
            </a:r>
          </a:p>
          <a:p>
            <a:pPr lvl="1"/>
            <a:r>
              <a:rPr lang="en-GB" dirty="0" smtClean="0"/>
              <a:t>Computer graphics </a:t>
            </a:r>
          </a:p>
          <a:p>
            <a:pPr lvl="1"/>
            <a:r>
              <a:rPr lang="en-GB" dirty="0" smtClean="0"/>
              <a:t>Ray tracing</a:t>
            </a:r>
            <a:endParaRPr lang="en-GB" dirty="0"/>
          </a:p>
          <a:p>
            <a:pPr lvl="1"/>
            <a:r>
              <a:rPr lang="en-GB" dirty="0" smtClean="0"/>
              <a:t>Collision detection</a:t>
            </a:r>
            <a:endParaRPr lang="en-GB" dirty="0"/>
          </a:p>
        </p:txBody>
      </p:sp>
      <p:sp>
        <p:nvSpPr>
          <p:cNvPr id="4" name="Title 3"/>
          <p:cNvSpPr>
            <a:spLocks noGrp="1"/>
          </p:cNvSpPr>
          <p:nvPr>
            <p:ph type="title"/>
          </p:nvPr>
        </p:nvSpPr>
        <p:spPr/>
        <p:txBody>
          <a:bodyPr/>
          <a:lstStyle/>
          <a:p>
            <a:r>
              <a:rPr lang="en-GB" dirty="0" smtClean="0"/>
              <a:t>What is Space-Partitioning Tree?</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4612" y="3733800"/>
            <a:ext cx="3920413" cy="2652712"/>
          </a:xfrm>
          <a:prstGeom prst="rect">
            <a:avLst/>
          </a:prstGeom>
        </p:spPr>
      </p:pic>
    </p:spTree>
    <p:extLst>
      <p:ext uri="{BB962C8B-B14F-4D97-AF65-F5344CB8AC3E}">
        <p14:creationId xmlns:p14="http://schemas.microsoft.com/office/powerpoint/2010/main" val="3003452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3" name="Content Placeholder 2"/>
          <p:cNvSpPr>
            <a:spLocks noGrp="1"/>
          </p:cNvSpPr>
          <p:nvPr>
            <p:ph idx="1"/>
          </p:nvPr>
        </p:nvSpPr>
        <p:spPr/>
        <p:txBody>
          <a:bodyPr>
            <a:normAutofit fontScale="92500" lnSpcReduction="10000"/>
          </a:bodyPr>
          <a:lstStyle/>
          <a:p>
            <a:r>
              <a:rPr lang="en-US" dirty="0"/>
              <a:t>BSP tree is a </a:t>
            </a:r>
            <a:r>
              <a:rPr lang="en-US" dirty="0" smtClean="0"/>
              <a:t>hierarchical </a:t>
            </a:r>
            <a:r>
              <a:rPr lang="en-US" dirty="0"/>
              <a:t>subdivisions of </a:t>
            </a:r>
            <a:r>
              <a:rPr lang="en-US" b="1" dirty="0">
                <a:solidFill>
                  <a:schemeClr val="tx2">
                    <a:lumMod val="75000"/>
                  </a:schemeClr>
                </a:solidFill>
              </a:rPr>
              <a:t>n</a:t>
            </a:r>
            <a:r>
              <a:rPr lang="en-US" dirty="0"/>
              <a:t> dimensional space into convex </a:t>
            </a:r>
            <a:r>
              <a:rPr lang="en-US" dirty="0" smtClean="0"/>
              <a:t>subspaces</a:t>
            </a:r>
          </a:p>
          <a:p>
            <a:pPr lvl="1"/>
            <a:r>
              <a:rPr lang="en-US" dirty="0"/>
              <a:t>Each node has a </a:t>
            </a:r>
            <a:r>
              <a:rPr lang="en-US" b="1" dirty="0">
                <a:solidFill>
                  <a:schemeClr val="tx2">
                    <a:lumMod val="75000"/>
                  </a:schemeClr>
                </a:solidFill>
              </a:rPr>
              <a:t>front</a:t>
            </a:r>
            <a:r>
              <a:rPr lang="en-US" dirty="0"/>
              <a:t> and </a:t>
            </a:r>
            <a:r>
              <a:rPr lang="en-US" b="1" dirty="0">
                <a:solidFill>
                  <a:schemeClr val="tx2">
                    <a:lumMod val="75000"/>
                  </a:schemeClr>
                </a:solidFill>
              </a:rPr>
              <a:t>back</a:t>
            </a:r>
            <a:r>
              <a:rPr lang="en-US" dirty="0"/>
              <a:t> </a:t>
            </a:r>
            <a:r>
              <a:rPr lang="en-US" dirty="0" smtClean="0"/>
              <a:t>leaf</a:t>
            </a:r>
          </a:p>
          <a:p>
            <a:r>
              <a:rPr lang="en-US" dirty="0"/>
              <a:t>Starting off with the root node, all </a:t>
            </a:r>
            <a:r>
              <a:rPr lang="en-US" dirty="0" smtClean="0"/>
              <a:t/>
            </a:r>
            <a:br>
              <a:rPr lang="en-US" dirty="0" smtClean="0"/>
            </a:br>
            <a:r>
              <a:rPr lang="en-US" dirty="0" smtClean="0"/>
              <a:t>subsequent </a:t>
            </a:r>
            <a:r>
              <a:rPr lang="en-US" dirty="0"/>
              <a:t>insertions are partitioned </a:t>
            </a:r>
            <a:r>
              <a:rPr lang="en-US" dirty="0" smtClean="0"/>
              <a:t/>
            </a:r>
            <a:br>
              <a:rPr lang="en-US" dirty="0" smtClean="0"/>
            </a:br>
            <a:r>
              <a:rPr lang="en-US" dirty="0" smtClean="0"/>
              <a:t>by </a:t>
            </a:r>
            <a:r>
              <a:rPr lang="en-US" dirty="0"/>
              <a:t>the hyperplane of the current </a:t>
            </a:r>
            <a:r>
              <a:rPr lang="en-US" dirty="0" smtClean="0"/>
              <a:t>node</a:t>
            </a:r>
          </a:p>
          <a:p>
            <a:pPr lvl="1"/>
            <a:r>
              <a:rPr lang="en-US" dirty="0"/>
              <a:t>In </a:t>
            </a:r>
            <a:r>
              <a:rPr lang="en-US" dirty="0" smtClean="0"/>
              <a:t>2D space</a:t>
            </a:r>
            <a:r>
              <a:rPr lang="en-US" dirty="0"/>
              <a:t>, a hyperplane is a </a:t>
            </a:r>
            <a:r>
              <a:rPr lang="en-US" b="1" dirty="0" smtClean="0">
                <a:solidFill>
                  <a:schemeClr val="tx2">
                    <a:lumMod val="75000"/>
                  </a:schemeClr>
                </a:solidFill>
              </a:rPr>
              <a:t>line</a:t>
            </a:r>
          </a:p>
          <a:p>
            <a:pPr lvl="1"/>
            <a:r>
              <a:rPr lang="en-US" dirty="0"/>
              <a:t>In </a:t>
            </a:r>
            <a:r>
              <a:rPr lang="en-US" dirty="0" smtClean="0"/>
              <a:t>3D space</a:t>
            </a:r>
            <a:r>
              <a:rPr lang="en-US" dirty="0"/>
              <a:t>, a hyperplane is a </a:t>
            </a:r>
            <a:r>
              <a:rPr lang="en-US" b="1" dirty="0" smtClean="0">
                <a:solidFill>
                  <a:schemeClr val="tx2">
                    <a:lumMod val="75000"/>
                  </a:schemeClr>
                </a:solidFill>
              </a:rPr>
              <a:t>plane</a:t>
            </a:r>
          </a:p>
          <a:p>
            <a:r>
              <a:rPr lang="en-US" dirty="0" smtClean="0"/>
              <a:t>Useful </a:t>
            </a:r>
            <a:r>
              <a:rPr lang="en-US" dirty="0"/>
              <a:t>for real time interaction with displays of static </a:t>
            </a:r>
            <a:r>
              <a:rPr lang="en-US" dirty="0" smtClean="0"/>
              <a:t>images</a:t>
            </a:r>
          </a:p>
          <a:p>
            <a:r>
              <a:rPr lang="en-US" dirty="0"/>
              <a:t>BSP trees can be traversed very </a:t>
            </a:r>
            <a:r>
              <a:rPr lang="en-US" dirty="0" smtClean="0"/>
              <a:t>quickly (linear time) for its purposes</a:t>
            </a:r>
            <a:endParaRPr lang="en-GB" dirty="0"/>
          </a:p>
        </p:txBody>
      </p:sp>
      <p:sp>
        <p:nvSpPr>
          <p:cNvPr id="4" name="Title 3"/>
          <p:cNvSpPr>
            <a:spLocks noGrp="1"/>
          </p:cNvSpPr>
          <p:nvPr>
            <p:ph type="title"/>
          </p:nvPr>
        </p:nvSpPr>
        <p:spPr/>
        <p:txBody>
          <a:bodyPr/>
          <a:lstStyle/>
          <a:p>
            <a:r>
              <a:rPr lang="en-US" dirty="0" smtClean="0"/>
              <a:t>BSP-Tree</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612" y="1981200"/>
            <a:ext cx="4724400" cy="2959566"/>
          </a:xfrm>
          <a:prstGeom prst="rect">
            <a:avLst/>
          </a:prstGeom>
        </p:spPr>
      </p:pic>
    </p:spTree>
    <p:extLst>
      <p:ext uri="{BB962C8B-B14F-4D97-AF65-F5344CB8AC3E}">
        <p14:creationId xmlns:p14="http://schemas.microsoft.com/office/powerpoint/2010/main" val="3287674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3" name="Content Placeholder 2"/>
          <p:cNvSpPr>
            <a:spLocks noGrp="1"/>
          </p:cNvSpPr>
          <p:nvPr>
            <p:ph idx="1"/>
          </p:nvPr>
        </p:nvSpPr>
        <p:spPr/>
        <p:txBody>
          <a:bodyPr/>
          <a:lstStyle/>
          <a:p>
            <a:r>
              <a:rPr lang="en-US" b="1" dirty="0">
                <a:solidFill>
                  <a:schemeClr val="tx2">
                    <a:lumMod val="75000"/>
                  </a:schemeClr>
                </a:solidFill>
              </a:rPr>
              <a:t>K</a:t>
            </a:r>
            <a:r>
              <a:rPr lang="en-US" b="1" dirty="0" smtClean="0">
                <a:solidFill>
                  <a:schemeClr val="tx2">
                    <a:lumMod val="75000"/>
                  </a:schemeClr>
                </a:solidFill>
              </a:rPr>
              <a:t>-d tree</a:t>
            </a:r>
            <a:r>
              <a:rPr lang="en-US" dirty="0" smtClean="0">
                <a:solidFill>
                  <a:schemeClr val="tx2">
                    <a:lumMod val="75000"/>
                  </a:schemeClr>
                </a:solidFill>
              </a:rPr>
              <a:t> </a:t>
            </a:r>
            <a:r>
              <a:rPr lang="en-US" dirty="0"/>
              <a:t>is </a:t>
            </a:r>
            <a:r>
              <a:rPr lang="en-US" dirty="0" smtClean="0"/>
              <a:t>a space-partitioning data structure for organizing points</a:t>
            </a:r>
            <a:r>
              <a:rPr lang="en-US" dirty="0"/>
              <a:t> in a </a:t>
            </a:r>
            <a:r>
              <a:rPr lang="en-US" i="1" dirty="0" smtClean="0">
                <a:solidFill>
                  <a:schemeClr val="tx2">
                    <a:lumMod val="75000"/>
                  </a:schemeClr>
                </a:solidFill>
              </a:rPr>
              <a:t>k</a:t>
            </a:r>
            <a:r>
              <a:rPr lang="en-US" dirty="0" smtClean="0"/>
              <a:t>-dimensional space</a:t>
            </a:r>
            <a:endParaRPr lang="bg-BG" dirty="0" smtClean="0"/>
          </a:p>
          <a:p>
            <a:pPr lvl="1"/>
            <a:r>
              <a:rPr lang="bg-BG" dirty="0"/>
              <a:t>Е</a:t>
            </a:r>
            <a:r>
              <a:rPr lang="en-US" dirty="0" smtClean="0"/>
              <a:t>very </a:t>
            </a:r>
            <a:r>
              <a:rPr lang="en-US" dirty="0"/>
              <a:t>node is a </a:t>
            </a:r>
            <a:r>
              <a:rPr lang="en-US" i="1" dirty="0">
                <a:solidFill>
                  <a:schemeClr val="tx2">
                    <a:lumMod val="75000"/>
                  </a:schemeClr>
                </a:solidFill>
              </a:rPr>
              <a:t>k</a:t>
            </a:r>
            <a:r>
              <a:rPr lang="en-US" dirty="0"/>
              <a:t>-dimensional </a:t>
            </a:r>
            <a:r>
              <a:rPr lang="en-US" dirty="0" smtClean="0"/>
              <a:t>point</a:t>
            </a:r>
            <a:endParaRPr lang="bg-BG" dirty="0" smtClean="0"/>
          </a:p>
          <a:p>
            <a:pPr lvl="1"/>
            <a:r>
              <a:rPr lang="bg-BG" dirty="0" smtClean="0"/>
              <a:t>Е</a:t>
            </a:r>
            <a:r>
              <a:rPr lang="en-US" dirty="0" smtClean="0"/>
              <a:t>very </a:t>
            </a:r>
            <a:r>
              <a:rPr lang="en-US" dirty="0"/>
              <a:t>non-leaf </a:t>
            </a:r>
            <a:r>
              <a:rPr lang="en-US" dirty="0" smtClean="0"/>
              <a:t>can </a:t>
            </a:r>
            <a:r>
              <a:rPr lang="en-US" dirty="0"/>
              <a:t>be </a:t>
            </a:r>
            <a:r>
              <a:rPr lang="en-US" dirty="0" smtClean="0"/>
              <a:t>thought of as implicitly </a:t>
            </a:r>
            <a:r>
              <a:rPr lang="en-US" dirty="0"/>
              <a:t>generating a </a:t>
            </a:r>
            <a:r>
              <a:rPr lang="en-US" dirty="0" smtClean="0"/>
              <a:t>splitting hyperplane</a:t>
            </a:r>
            <a:r>
              <a:rPr lang="en-US" dirty="0"/>
              <a:t> </a:t>
            </a:r>
            <a:endParaRPr lang="bg-BG" dirty="0" smtClean="0"/>
          </a:p>
          <a:p>
            <a:pPr lvl="2"/>
            <a:r>
              <a:rPr lang="en-US" dirty="0" smtClean="0"/>
              <a:t>Hyperplane divides </a:t>
            </a:r>
            <a:r>
              <a:rPr lang="en-US" dirty="0"/>
              <a:t>the space into </a:t>
            </a:r>
            <a:r>
              <a:rPr lang="en-US" dirty="0" smtClean="0"/>
              <a:t/>
            </a:r>
            <a:br>
              <a:rPr lang="en-US" dirty="0" smtClean="0"/>
            </a:br>
            <a:r>
              <a:rPr lang="en-US" dirty="0" smtClean="0"/>
              <a:t>two </a:t>
            </a:r>
            <a:r>
              <a:rPr lang="en-US" dirty="0"/>
              <a:t>parts, known </a:t>
            </a:r>
            <a:r>
              <a:rPr lang="en-US" dirty="0" smtClean="0"/>
              <a:t>as half-spaces</a:t>
            </a:r>
          </a:p>
          <a:p>
            <a:pPr lvl="2"/>
            <a:endParaRPr lang="en-GB" dirty="0"/>
          </a:p>
        </p:txBody>
      </p:sp>
      <p:sp>
        <p:nvSpPr>
          <p:cNvPr id="4" name="Title 3"/>
          <p:cNvSpPr>
            <a:spLocks noGrp="1"/>
          </p:cNvSpPr>
          <p:nvPr>
            <p:ph type="title"/>
          </p:nvPr>
        </p:nvSpPr>
        <p:spPr/>
        <p:txBody>
          <a:bodyPr/>
          <a:lstStyle/>
          <a:p>
            <a:r>
              <a:rPr lang="en-US" dirty="0" smtClean="0"/>
              <a:t>K-d Tree</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8045" y="3841572"/>
            <a:ext cx="4118967" cy="2559228"/>
          </a:xfrm>
          <a:prstGeom prst="rect">
            <a:avLst/>
          </a:prstGeom>
        </p:spPr>
      </p:pic>
    </p:spTree>
    <p:extLst>
      <p:ext uri="{BB962C8B-B14F-4D97-AF65-F5344CB8AC3E}">
        <p14:creationId xmlns:p14="http://schemas.microsoft.com/office/powerpoint/2010/main" val="73466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43</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Interval tree</a:t>
            </a:r>
          </a:p>
          <a:p>
            <a:pPr lvl="1"/>
            <a:r>
              <a:rPr lang="en-US" dirty="0" smtClean="0"/>
              <a:t>Balanced tree </a:t>
            </a:r>
            <a:r>
              <a:rPr lang="en-US" dirty="0"/>
              <a:t>data structure to hold </a:t>
            </a:r>
            <a:r>
              <a:rPr lang="en-US" dirty="0" smtClean="0"/>
              <a:t>intervals</a:t>
            </a:r>
          </a:p>
          <a:p>
            <a:r>
              <a:rPr lang="en-US" dirty="0" smtClean="0"/>
              <a:t>Allows to </a:t>
            </a:r>
            <a:r>
              <a:rPr lang="en-US" dirty="0"/>
              <a:t>efficiently find all intervals </a:t>
            </a:r>
            <a:r>
              <a:rPr lang="en-US" dirty="0" smtClean="0"/>
              <a:t>that</a:t>
            </a:r>
          </a:p>
          <a:p>
            <a:pPr lvl="1"/>
            <a:r>
              <a:rPr lang="en-US" dirty="0" smtClean="0"/>
              <a:t>Overlap </a:t>
            </a:r>
            <a:r>
              <a:rPr lang="en-US" dirty="0"/>
              <a:t>with any given interval or </a:t>
            </a:r>
            <a:r>
              <a:rPr lang="en-US" dirty="0" smtClean="0"/>
              <a:t>point</a:t>
            </a:r>
            <a:endParaRPr lang="en-US" dirty="0"/>
          </a:p>
          <a:p>
            <a:r>
              <a:rPr lang="en-US" dirty="0" smtClean="0">
                <a:hlinkClick r:id="rId2"/>
              </a:rPr>
              <a:t>https</a:t>
            </a:r>
            <a:r>
              <a:rPr lang="en-US" dirty="0">
                <a:hlinkClick r:id="rId2"/>
              </a:rPr>
              <a:t>://</a:t>
            </a:r>
            <a:r>
              <a:rPr lang="en-US" dirty="0" smtClean="0">
                <a:hlinkClick r:id="rId2"/>
              </a:rPr>
              <a:t>en.wikipedia.org/wiki/Interval_tree</a:t>
            </a:r>
            <a:endParaRPr lang="en-US" dirty="0" smtClean="0"/>
          </a:p>
          <a:p>
            <a:pPr marL="0" indent="0">
              <a:buNone/>
            </a:pPr>
            <a:endParaRPr lang="en-US" dirty="0" smtClean="0"/>
          </a:p>
        </p:txBody>
      </p:sp>
      <p:sp>
        <p:nvSpPr>
          <p:cNvPr id="4" name="Title 3"/>
          <p:cNvSpPr>
            <a:spLocks noGrp="1"/>
          </p:cNvSpPr>
          <p:nvPr>
            <p:ph type="title"/>
          </p:nvPr>
        </p:nvSpPr>
        <p:spPr/>
        <p:txBody>
          <a:bodyPr/>
          <a:lstStyle/>
          <a:p>
            <a:r>
              <a:rPr lang="en-US" dirty="0" smtClean="0"/>
              <a:t>Interval Tree</a:t>
            </a:r>
            <a:endParaRPr lang="en-US" dirty="0"/>
          </a:p>
        </p:txBody>
      </p:sp>
      <p:pic>
        <p:nvPicPr>
          <p:cNvPr id="3076" name="Picture 4" descr="https://upload.wikimedia.org/wikipedia/en/b/b0/Example_of_augmented_tree_with_low_value_as_the_key_and_maximum_high_as_extra_anno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313" y="2819400"/>
            <a:ext cx="2869659" cy="3429000"/>
          </a:xfrm>
          <a:prstGeom prst="roundRect">
            <a:avLst>
              <a:gd name="adj" fmla="val 1889"/>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722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44</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2913" indent="-442913">
              <a:buFontTx/>
              <a:buAutoNum type="arabicPeriod"/>
            </a:pPr>
            <a:r>
              <a:rPr lang="en-US" sz="3200" dirty="0" smtClean="0">
                <a:solidFill>
                  <a:schemeClr val="tx2">
                    <a:lumMod val="75000"/>
                  </a:schemeClr>
                </a:solidFill>
              </a:rPr>
              <a:t>Balanced binary search trees </a:t>
            </a:r>
            <a:r>
              <a:rPr lang="en-US" sz="3200" dirty="0" smtClean="0"/>
              <a:t>provide fast</a:t>
            </a:r>
            <a:br>
              <a:rPr lang="en-US" sz="3200" dirty="0" smtClean="0"/>
            </a:br>
            <a:r>
              <a:rPr lang="en-US" sz="3200" dirty="0" smtClean="0"/>
              <a:t>add / search / remove operations – O(log(n))</a:t>
            </a:r>
            <a:endParaRPr lang="en-US" sz="3200" dirty="0"/>
          </a:p>
          <a:p>
            <a:pPr marL="622300" lvl="1" indent="-319088"/>
            <a:r>
              <a:rPr lang="en-US" sz="3000" dirty="0"/>
              <a:t>AA-Tree, AVL-Tree, Binary Tree, Rope</a:t>
            </a:r>
          </a:p>
          <a:p>
            <a:pPr marL="442913" indent="-442913">
              <a:buFontTx/>
              <a:buAutoNum type="arabicPeriod"/>
            </a:pPr>
            <a:r>
              <a:rPr lang="en-US" sz="3200" dirty="0" smtClean="0">
                <a:solidFill>
                  <a:schemeClr val="tx2">
                    <a:lumMod val="75000"/>
                  </a:schemeClr>
                </a:solidFill>
              </a:rPr>
              <a:t>B-Trees</a:t>
            </a:r>
            <a:r>
              <a:rPr lang="en-US" sz="3200" dirty="0" smtClean="0"/>
              <a:t> are ordered trees that</a:t>
            </a:r>
            <a:br>
              <a:rPr lang="en-US" sz="3200" dirty="0" smtClean="0"/>
            </a:br>
            <a:r>
              <a:rPr lang="en-US" sz="3200" dirty="0" smtClean="0"/>
              <a:t>hold multiple keys in a single node</a:t>
            </a:r>
            <a:endParaRPr lang="en-US" sz="3200" dirty="0"/>
          </a:p>
          <a:p>
            <a:pPr marL="442913" indent="-442913">
              <a:buFontTx/>
              <a:buAutoNum type="arabicPeriod"/>
            </a:pPr>
            <a:r>
              <a:rPr lang="en-US" sz="3200" dirty="0" smtClean="0">
                <a:solidFill>
                  <a:schemeClr val="tx2">
                    <a:lumMod val="75000"/>
                  </a:schemeClr>
                </a:solidFill>
              </a:rPr>
              <a:t>Heaps </a:t>
            </a:r>
            <a:r>
              <a:rPr lang="en-US" sz="3200" dirty="0" smtClean="0"/>
              <a:t>provide fast add / find-min / remove-min operations</a:t>
            </a:r>
            <a:endParaRPr lang="en-US" sz="3200" dirty="0"/>
          </a:p>
          <a:p>
            <a:pPr marL="442913" indent="-442913">
              <a:buFontTx/>
              <a:buAutoNum type="arabicPeriod"/>
            </a:pPr>
            <a:r>
              <a:rPr lang="en-US" sz="3200" dirty="0" smtClean="0">
                <a:solidFill>
                  <a:schemeClr val="tx2">
                    <a:lumMod val="75000"/>
                  </a:schemeClr>
                </a:solidFill>
              </a:rPr>
              <a:t>Tries </a:t>
            </a:r>
            <a:r>
              <a:rPr lang="en-US" sz="3200" dirty="0" smtClean="0"/>
              <a:t>and </a:t>
            </a:r>
            <a:r>
              <a:rPr lang="en-US" sz="3200" dirty="0" smtClean="0">
                <a:solidFill>
                  <a:schemeClr val="tx2">
                    <a:lumMod val="75000"/>
                  </a:schemeClr>
                </a:solidFill>
              </a:rPr>
              <a:t>suffix trees </a:t>
            </a:r>
            <a:r>
              <a:rPr lang="en-US" sz="3200" dirty="0" smtClean="0"/>
              <a:t>provide fast string pattern matching</a:t>
            </a:r>
            <a:endParaRPr lang="en-US" sz="3200" dirty="0"/>
          </a:p>
          <a:p>
            <a:pPr marL="442913" indent="-442913">
              <a:buFontTx/>
              <a:buAutoNum type="arabicPeriod"/>
            </a:pPr>
            <a:r>
              <a:rPr lang="en-US" sz="3200" dirty="0">
                <a:solidFill>
                  <a:schemeClr val="tx2">
                    <a:lumMod val="75000"/>
                  </a:schemeClr>
                </a:solidFill>
              </a:rPr>
              <a:t>Space-partitioning trees </a:t>
            </a:r>
            <a:r>
              <a:rPr lang="en-US" sz="3200" dirty="0" smtClean="0"/>
              <a:t>partition the space into hyperplanes</a:t>
            </a:r>
            <a:endParaRPr lang="en-US" sz="3200" dirty="0" smtClean="0">
              <a:solidFill>
                <a:schemeClr val="tx2">
                  <a:lumMod val="75000"/>
                </a:schemeClr>
              </a:solidFill>
            </a:endParaRPr>
          </a:p>
          <a:p>
            <a:pPr marL="622300" lvl="1" indent="-319088"/>
            <a:r>
              <a:rPr lang="en-US" sz="3000" dirty="0" smtClean="0"/>
              <a:t>BPS-tree, K-d tree, interval tree</a:t>
            </a:r>
            <a:endParaRPr lang="en-US" sz="3000" dirty="0"/>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6612" y="1446417"/>
            <a:ext cx="3186000" cy="236358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https://softuni.bg/trainings/1147/Data-Structures-June-2015</a:t>
            </a:r>
            <a:endParaRPr lang="en-US" dirty="0"/>
          </a:p>
        </p:txBody>
      </p:sp>
      <p:sp>
        <p:nvSpPr>
          <p:cNvPr id="3" name="Title 2"/>
          <p:cNvSpPr>
            <a:spLocks noGrp="1"/>
          </p:cNvSpPr>
          <p:nvPr>
            <p:ph type="title"/>
          </p:nvPr>
        </p:nvSpPr>
        <p:spPr>
          <a:xfrm>
            <a:off x="188815" y="117000"/>
            <a:ext cx="9531686" cy="1008000"/>
          </a:xfrm>
        </p:spPr>
        <p:txBody>
          <a:bodyPr>
            <a:normAutofit/>
          </a:bodyPr>
          <a:lstStyle/>
          <a:p>
            <a:r>
              <a:rPr lang="en-US" dirty="0"/>
              <a:t>Advanced </a:t>
            </a:r>
            <a:r>
              <a:rPr lang="en-US" dirty="0" smtClean="0"/>
              <a:t>Tree Structures</a:t>
            </a:r>
            <a:endParaRPr lang="en-US" dirty="0"/>
          </a:p>
        </p:txBody>
      </p:sp>
      <p:pic>
        <p:nvPicPr>
          <p:cNvPr id="5" name="Picture 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xtLst>
            <a:ext uri="{909E8E84-426E-40dd-AFC4-6F175D3DCCD1}">
              <a14:hiddenFill xmlns:a14="http://schemas.microsoft.com/office/drawing/2010/main" xmlns="">
                <a:solidFill>
                  <a:srgbClr val="FFFFFF"/>
                </a:solidFill>
              </a14:hiddenFill>
            </a:ext>
          </a:extLst>
        </p:spPr>
      </p:pic>
      <p:pic>
        <p:nvPicPr>
          <p:cNvPr id="6" name="Picture 5">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612" y="1424940"/>
            <a:ext cx="1710402" cy="784860"/>
          </a:xfrm>
          <a:prstGeom prst="roundRect">
            <a:avLst>
              <a:gd name="adj" fmla="val 3159"/>
            </a:avLst>
          </a:prstGeom>
        </p:spPr>
      </p:pic>
      <p:pic>
        <p:nvPicPr>
          <p:cNvPr id="7" name="Picture 6">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2052" y="1424940"/>
            <a:ext cx="2372207" cy="784654"/>
          </a:xfrm>
          <a:prstGeom prst="roundRect">
            <a:avLst>
              <a:gd name="adj" fmla="val 3159"/>
            </a:avLst>
          </a:prstGeom>
        </p:spPr>
      </p:pic>
      <p:pic>
        <p:nvPicPr>
          <p:cNvPr id="8" name="Picture 7">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9561" y="1424940"/>
            <a:ext cx="1991815" cy="784654"/>
          </a:xfrm>
          <a:prstGeom prst="roundRect">
            <a:avLst>
              <a:gd name="adj" fmla="val 3159"/>
            </a:avLst>
          </a:prstGeom>
        </p:spPr>
      </p:pic>
      <p:pic>
        <p:nvPicPr>
          <p:cNvPr id="9" name="Picture 8">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0064" y="1424940"/>
            <a:ext cx="2043459" cy="784654"/>
          </a:xfrm>
          <a:prstGeom prst="roundRect">
            <a:avLst>
              <a:gd name="adj" fmla="val 3159"/>
            </a:avLst>
          </a:prstGeom>
        </p:spPr>
      </p:pic>
      <p:pic>
        <p:nvPicPr>
          <p:cNvPr id="10" name="Picture 9">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938" y="5463746"/>
            <a:ext cx="3096656" cy="784654"/>
          </a:xfrm>
          <a:prstGeom prst="roundRect">
            <a:avLst>
              <a:gd name="adj" fmla="val 3159"/>
            </a:avLst>
          </a:prstGeom>
        </p:spPr>
      </p:pic>
      <p:pic>
        <p:nvPicPr>
          <p:cNvPr id="11" name="Picture 10">
            <a:hlinkClick r:id="rId16"/>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85011" y="5570496"/>
            <a:ext cx="2947601" cy="568632"/>
          </a:xfrm>
          <a:prstGeom prst="roundRect">
            <a:avLst>
              <a:gd name="adj" fmla="val 3159"/>
            </a:avLst>
          </a:prstGeom>
        </p:spPr>
      </p:pic>
      <p:pic>
        <p:nvPicPr>
          <p:cNvPr id="12" name="Picture 11">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09535" y="5463746"/>
            <a:ext cx="1451877" cy="784654"/>
          </a:xfrm>
          <a:prstGeom prst="roundRect">
            <a:avLst>
              <a:gd name="adj" fmla="val 2953"/>
            </a:avLst>
          </a:prstGeom>
        </p:spPr>
      </p:pic>
      <p:pic>
        <p:nvPicPr>
          <p:cNvPr id="13" name="Picture 12">
            <a:hlinkClick r:id="rId20"/>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59214" y="5461225"/>
            <a:ext cx="2551399" cy="787175"/>
          </a:xfrm>
          <a:prstGeom prst="roundRect">
            <a:avLst>
              <a:gd name="adj" fmla="val 2953"/>
            </a:avLst>
          </a:prstGeom>
        </p:spPr>
      </p:pic>
    </p:spTree>
    <p:extLst>
      <p:ext uri="{BB962C8B-B14F-4D97-AF65-F5344CB8AC3E}">
        <p14:creationId xmlns:p14="http://schemas.microsoft.com/office/powerpoint/2010/main" val="291805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labs,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46</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Fundamentals of Computer Programming with C#</a:t>
            </a:r>
            <a:r>
              <a:rPr lang="en-US" sz="2000" dirty="0"/>
              <a:t>" book by Svetlin Nakov &amp; Co. under </a:t>
            </a:r>
            <a:r>
              <a:rPr lang="en-US" sz="2000" dirty="0">
                <a:hlinkClick r:id="rId6"/>
              </a:rPr>
              <a:t>CC-BY-SA</a:t>
            </a:r>
            <a:r>
              <a:rPr lang="en-US" sz="2000" dirty="0"/>
              <a:t> license</a:t>
            </a:r>
          </a:p>
          <a:p>
            <a:pPr lvl="1"/>
            <a:r>
              <a:rPr lang="en-US" sz="2000" dirty="0" smtClean="0"/>
              <a:t>"</a:t>
            </a:r>
            <a:r>
              <a:rPr lang="en-US" sz="2000" dirty="0" smtClean="0">
                <a:hlinkClick r:id="rId7"/>
              </a:rPr>
              <a:t>Data Structures and Algorithms</a:t>
            </a:r>
            <a:r>
              <a:rPr lang="en-US" sz="2000" dirty="0" smtClean="0"/>
              <a:t>" </a:t>
            </a:r>
            <a:r>
              <a:rPr lang="en-US" sz="2000" dirty="0"/>
              <a:t>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4196905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6" descr="http://www.youtube.com/SoftwareUniversity"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xmlns="">
                <a:solidFill>
                  <a:srgbClr val="FFFFFF"/>
                </a:solidFill>
              </a14:hiddenFill>
            </a:ext>
          </a:extLst>
        </p:spPr>
      </p:pic>
      <p:pic>
        <p:nvPicPr>
          <p:cNvPr id="13" name="Picture 12" descr="http://forum.softuni.bg"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5" name="Picture 4">
            <a:hlinkClick r:id="rId4"/>
          </p:cNvPr>
          <p:cNvPicPr>
            <a:picLocks noChangeAspect="1"/>
          </p:cNvPicPr>
          <p:nvPr/>
        </p:nvPicPr>
        <p:blipFill>
          <a:blip r:embed="rId14"/>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29312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6231999" y="2471704"/>
            <a:ext cx="4252453" cy="4105457"/>
          </a:xfrm>
          <a:custGeom>
            <a:avLst/>
            <a:gdLst>
              <a:gd name="connsiteX0" fmla="*/ 3070747 w 5147621"/>
              <a:gd name="connsiteY0" fmla="*/ 0 h 4258102"/>
              <a:gd name="connsiteX1" fmla="*/ 2060812 w 5147621"/>
              <a:gd name="connsiteY1" fmla="*/ 13648 h 4258102"/>
              <a:gd name="connsiteX2" fmla="*/ 1883391 w 5147621"/>
              <a:gd name="connsiteY2" fmla="*/ 81887 h 4258102"/>
              <a:gd name="connsiteX3" fmla="*/ 1815153 w 5147621"/>
              <a:gd name="connsiteY3" fmla="*/ 95535 h 4258102"/>
              <a:gd name="connsiteX4" fmla="*/ 1774209 w 5147621"/>
              <a:gd name="connsiteY4" fmla="*/ 122830 h 4258102"/>
              <a:gd name="connsiteX5" fmla="*/ 1719618 w 5147621"/>
              <a:gd name="connsiteY5" fmla="*/ 163773 h 4258102"/>
              <a:gd name="connsiteX6" fmla="*/ 1651379 w 5147621"/>
              <a:gd name="connsiteY6" fmla="*/ 177421 h 4258102"/>
              <a:gd name="connsiteX7" fmla="*/ 1596788 w 5147621"/>
              <a:gd name="connsiteY7" fmla="*/ 218364 h 4258102"/>
              <a:gd name="connsiteX8" fmla="*/ 1487606 w 5147621"/>
              <a:gd name="connsiteY8" fmla="*/ 259308 h 4258102"/>
              <a:gd name="connsiteX9" fmla="*/ 1351129 w 5147621"/>
              <a:gd name="connsiteY9" fmla="*/ 300251 h 4258102"/>
              <a:gd name="connsiteX10" fmla="*/ 1282890 w 5147621"/>
              <a:gd name="connsiteY10" fmla="*/ 327547 h 4258102"/>
              <a:gd name="connsiteX11" fmla="*/ 1228299 w 5147621"/>
              <a:gd name="connsiteY11" fmla="*/ 341194 h 4258102"/>
              <a:gd name="connsiteX12" fmla="*/ 1105469 w 5147621"/>
              <a:gd name="connsiteY12" fmla="*/ 464024 h 4258102"/>
              <a:gd name="connsiteX13" fmla="*/ 1064526 w 5147621"/>
              <a:gd name="connsiteY13" fmla="*/ 504967 h 4258102"/>
              <a:gd name="connsiteX14" fmla="*/ 941696 w 5147621"/>
              <a:gd name="connsiteY14" fmla="*/ 709684 h 4258102"/>
              <a:gd name="connsiteX15" fmla="*/ 900753 w 5147621"/>
              <a:gd name="connsiteY15" fmla="*/ 777923 h 4258102"/>
              <a:gd name="connsiteX16" fmla="*/ 832514 w 5147621"/>
              <a:gd name="connsiteY16" fmla="*/ 873457 h 4258102"/>
              <a:gd name="connsiteX17" fmla="*/ 791570 w 5147621"/>
              <a:gd name="connsiteY17" fmla="*/ 941696 h 4258102"/>
              <a:gd name="connsiteX18" fmla="*/ 777923 w 5147621"/>
              <a:gd name="connsiteY18" fmla="*/ 982639 h 4258102"/>
              <a:gd name="connsiteX19" fmla="*/ 750627 w 5147621"/>
              <a:gd name="connsiteY19" fmla="*/ 1037230 h 4258102"/>
              <a:gd name="connsiteX20" fmla="*/ 709684 w 5147621"/>
              <a:gd name="connsiteY20" fmla="*/ 1105469 h 4258102"/>
              <a:gd name="connsiteX21" fmla="*/ 696036 w 5147621"/>
              <a:gd name="connsiteY21" fmla="*/ 1146412 h 4258102"/>
              <a:gd name="connsiteX22" fmla="*/ 668741 w 5147621"/>
              <a:gd name="connsiteY22" fmla="*/ 1201003 h 4258102"/>
              <a:gd name="connsiteX23" fmla="*/ 655093 w 5147621"/>
              <a:gd name="connsiteY23" fmla="*/ 1241947 h 4258102"/>
              <a:gd name="connsiteX24" fmla="*/ 627797 w 5147621"/>
              <a:gd name="connsiteY24" fmla="*/ 1310185 h 4258102"/>
              <a:gd name="connsiteX25" fmla="*/ 614150 w 5147621"/>
              <a:gd name="connsiteY25" fmla="*/ 1351129 h 4258102"/>
              <a:gd name="connsiteX26" fmla="*/ 586854 w 5147621"/>
              <a:gd name="connsiteY26" fmla="*/ 1405720 h 4258102"/>
              <a:gd name="connsiteX27" fmla="*/ 573206 w 5147621"/>
              <a:gd name="connsiteY27" fmla="*/ 1446663 h 4258102"/>
              <a:gd name="connsiteX28" fmla="*/ 504967 w 5147621"/>
              <a:gd name="connsiteY28" fmla="*/ 1528550 h 4258102"/>
              <a:gd name="connsiteX29" fmla="*/ 450376 w 5147621"/>
              <a:gd name="connsiteY29" fmla="*/ 1678675 h 4258102"/>
              <a:gd name="connsiteX30" fmla="*/ 382138 w 5147621"/>
              <a:gd name="connsiteY30" fmla="*/ 1801505 h 4258102"/>
              <a:gd name="connsiteX31" fmla="*/ 368490 w 5147621"/>
              <a:gd name="connsiteY31" fmla="*/ 1842448 h 4258102"/>
              <a:gd name="connsiteX32" fmla="*/ 300251 w 5147621"/>
              <a:gd name="connsiteY32" fmla="*/ 1924335 h 4258102"/>
              <a:gd name="connsiteX33" fmla="*/ 259308 w 5147621"/>
              <a:gd name="connsiteY33" fmla="*/ 2019869 h 4258102"/>
              <a:gd name="connsiteX34" fmla="*/ 245660 w 5147621"/>
              <a:gd name="connsiteY34" fmla="*/ 2060812 h 4258102"/>
              <a:gd name="connsiteX35" fmla="*/ 177421 w 5147621"/>
              <a:gd name="connsiteY35" fmla="*/ 2169994 h 4258102"/>
              <a:gd name="connsiteX36" fmla="*/ 163773 w 5147621"/>
              <a:gd name="connsiteY36" fmla="*/ 2224585 h 4258102"/>
              <a:gd name="connsiteX37" fmla="*/ 136478 w 5147621"/>
              <a:gd name="connsiteY37" fmla="*/ 2265529 h 4258102"/>
              <a:gd name="connsiteX38" fmla="*/ 122830 w 5147621"/>
              <a:gd name="connsiteY38" fmla="*/ 2374711 h 4258102"/>
              <a:gd name="connsiteX39" fmla="*/ 81887 w 5147621"/>
              <a:gd name="connsiteY39" fmla="*/ 2702257 h 4258102"/>
              <a:gd name="connsiteX40" fmla="*/ 54591 w 5147621"/>
              <a:gd name="connsiteY40" fmla="*/ 2961564 h 4258102"/>
              <a:gd name="connsiteX41" fmla="*/ 40944 w 5147621"/>
              <a:gd name="connsiteY41" fmla="*/ 3207224 h 4258102"/>
              <a:gd name="connsiteX42" fmla="*/ 13648 w 5147621"/>
              <a:gd name="connsiteY42" fmla="*/ 3330054 h 4258102"/>
              <a:gd name="connsiteX43" fmla="*/ 0 w 5147621"/>
              <a:gd name="connsiteY43" fmla="*/ 3439236 h 4258102"/>
              <a:gd name="connsiteX44" fmla="*/ 13648 w 5147621"/>
              <a:gd name="connsiteY44" fmla="*/ 3985147 h 4258102"/>
              <a:gd name="connsiteX45" fmla="*/ 54591 w 5147621"/>
              <a:gd name="connsiteY45" fmla="*/ 4067033 h 4258102"/>
              <a:gd name="connsiteX46" fmla="*/ 136478 w 5147621"/>
              <a:gd name="connsiteY46" fmla="*/ 4107976 h 4258102"/>
              <a:gd name="connsiteX47" fmla="*/ 177421 w 5147621"/>
              <a:gd name="connsiteY47" fmla="*/ 4135272 h 4258102"/>
              <a:gd name="connsiteX48" fmla="*/ 464024 w 5147621"/>
              <a:gd name="connsiteY48" fmla="*/ 4189863 h 4258102"/>
              <a:gd name="connsiteX49" fmla="*/ 1705970 w 5147621"/>
              <a:gd name="connsiteY49" fmla="*/ 4258102 h 4258102"/>
              <a:gd name="connsiteX50" fmla="*/ 4353636 w 5147621"/>
              <a:gd name="connsiteY50" fmla="*/ 4244454 h 4258102"/>
              <a:gd name="connsiteX51" fmla="*/ 4899547 w 5147621"/>
              <a:gd name="connsiteY51" fmla="*/ 4217158 h 4258102"/>
              <a:gd name="connsiteX52" fmla="*/ 4940490 w 5147621"/>
              <a:gd name="connsiteY52" fmla="*/ 4176215 h 4258102"/>
              <a:gd name="connsiteX53" fmla="*/ 4981433 w 5147621"/>
              <a:gd name="connsiteY53" fmla="*/ 4162567 h 4258102"/>
              <a:gd name="connsiteX54" fmla="*/ 5008729 w 5147621"/>
              <a:gd name="connsiteY54" fmla="*/ 4121624 h 4258102"/>
              <a:gd name="connsiteX55" fmla="*/ 5022376 w 5147621"/>
              <a:gd name="connsiteY55" fmla="*/ 4080681 h 4258102"/>
              <a:gd name="connsiteX56" fmla="*/ 5063320 w 5147621"/>
              <a:gd name="connsiteY56" fmla="*/ 4039738 h 4258102"/>
              <a:gd name="connsiteX57" fmla="*/ 5090615 w 5147621"/>
              <a:gd name="connsiteY57" fmla="*/ 3916908 h 4258102"/>
              <a:gd name="connsiteX58" fmla="*/ 5131558 w 5147621"/>
              <a:gd name="connsiteY58" fmla="*/ 3807726 h 4258102"/>
              <a:gd name="connsiteX59" fmla="*/ 5145206 w 5147621"/>
              <a:gd name="connsiteY59" fmla="*/ 3343702 h 4258102"/>
              <a:gd name="connsiteX60" fmla="*/ 5117911 w 5147621"/>
              <a:gd name="connsiteY60" fmla="*/ 2606723 h 4258102"/>
              <a:gd name="connsiteX61" fmla="*/ 5049672 w 5147621"/>
              <a:gd name="connsiteY61" fmla="*/ 2279176 h 4258102"/>
              <a:gd name="connsiteX62" fmla="*/ 5008729 w 5147621"/>
              <a:gd name="connsiteY62" fmla="*/ 2210938 h 4258102"/>
              <a:gd name="connsiteX63" fmla="*/ 4967785 w 5147621"/>
              <a:gd name="connsiteY63" fmla="*/ 2088108 h 4258102"/>
              <a:gd name="connsiteX64" fmla="*/ 4954138 w 5147621"/>
              <a:gd name="connsiteY64" fmla="*/ 2047164 h 4258102"/>
              <a:gd name="connsiteX65" fmla="*/ 4885899 w 5147621"/>
              <a:gd name="connsiteY65" fmla="*/ 1924335 h 4258102"/>
              <a:gd name="connsiteX66" fmla="*/ 4872251 w 5147621"/>
              <a:gd name="connsiteY66" fmla="*/ 1883391 h 4258102"/>
              <a:gd name="connsiteX67" fmla="*/ 4763069 w 5147621"/>
              <a:gd name="connsiteY67" fmla="*/ 1760561 h 4258102"/>
              <a:gd name="connsiteX68" fmla="*/ 4667535 w 5147621"/>
              <a:gd name="connsiteY68" fmla="*/ 1637732 h 4258102"/>
              <a:gd name="connsiteX69" fmla="*/ 4599296 w 5147621"/>
              <a:gd name="connsiteY69" fmla="*/ 1542197 h 4258102"/>
              <a:gd name="connsiteX70" fmla="*/ 4517409 w 5147621"/>
              <a:gd name="connsiteY70" fmla="*/ 1460311 h 4258102"/>
              <a:gd name="connsiteX71" fmla="*/ 4476466 w 5147621"/>
              <a:gd name="connsiteY71" fmla="*/ 1419367 h 4258102"/>
              <a:gd name="connsiteX72" fmla="*/ 4380932 w 5147621"/>
              <a:gd name="connsiteY72" fmla="*/ 1296538 h 4258102"/>
              <a:gd name="connsiteX73" fmla="*/ 4312693 w 5147621"/>
              <a:gd name="connsiteY73" fmla="*/ 1228299 h 4258102"/>
              <a:gd name="connsiteX74" fmla="*/ 4271750 w 5147621"/>
              <a:gd name="connsiteY74" fmla="*/ 1187355 h 4258102"/>
              <a:gd name="connsiteX75" fmla="*/ 4230806 w 5147621"/>
              <a:gd name="connsiteY75" fmla="*/ 1173708 h 4258102"/>
              <a:gd name="connsiteX76" fmla="*/ 4176215 w 5147621"/>
              <a:gd name="connsiteY76" fmla="*/ 1105469 h 4258102"/>
              <a:gd name="connsiteX77" fmla="*/ 4148920 w 5147621"/>
              <a:gd name="connsiteY77" fmla="*/ 1064526 h 4258102"/>
              <a:gd name="connsiteX78" fmla="*/ 4107976 w 5147621"/>
              <a:gd name="connsiteY78" fmla="*/ 1050878 h 4258102"/>
              <a:gd name="connsiteX79" fmla="*/ 3985147 w 5147621"/>
              <a:gd name="connsiteY79" fmla="*/ 928048 h 4258102"/>
              <a:gd name="connsiteX80" fmla="*/ 3944203 w 5147621"/>
              <a:gd name="connsiteY80" fmla="*/ 887105 h 4258102"/>
              <a:gd name="connsiteX81" fmla="*/ 3807726 w 5147621"/>
              <a:gd name="connsiteY81" fmla="*/ 736979 h 4258102"/>
              <a:gd name="connsiteX82" fmla="*/ 3698544 w 5147621"/>
              <a:gd name="connsiteY82" fmla="*/ 655093 h 4258102"/>
              <a:gd name="connsiteX83" fmla="*/ 3643953 w 5147621"/>
              <a:gd name="connsiteY83" fmla="*/ 573206 h 4258102"/>
              <a:gd name="connsiteX84" fmla="*/ 3575714 w 5147621"/>
              <a:gd name="connsiteY84" fmla="*/ 491320 h 4258102"/>
              <a:gd name="connsiteX85" fmla="*/ 3534770 w 5147621"/>
              <a:gd name="connsiteY85" fmla="*/ 477672 h 4258102"/>
              <a:gd name="connsiteX86" fmla="*/ 3452884 w 5147621"/>
              <a:gd name="connsiteY86" fmla="*/ 395785 h 4258102"/>
              <a:gd name="connsiteX87" fmla="*/ 3411941 w 5147621"/>
              <a:gd name="connsiteY87" fmla="*/ 354842 h 4258102"/>
              <a:gd name="connsiteX88" fmla="*/ 3370997 w 5147621"/>
              <a:gd name="connsiteY88" fmla="*/ 327547 h 4258102"/>
              <a:gd name="connsiteX89" fmla="*/ 3357350 w 5147621"/>
              <a:gd name="connsiteY89" fmla="*/ 286603 h 4258102"/>
              <a:gd name="connsiteX90" fmla="*/ 3316406 w 5147621"/>
              <a:gd name="connsiteY90" fmla="*/ 272955 h 4258102"/>
              <a:gd name="connsiteX91" fmla="*/ 3275463 w 5147621"/>
              <a:gd name="connsiteY91" fmla="*/ 245660 h 4258102"/>
              <a:gd name="connsiteX92" fmla="*/ 3248167 w 5147621"/>
              <a:gd name="connsiteY92" fmla="*/ 204717 h 4258102"/>
              <a:gd name="connsiteX93" fmla="*/ 3234520 w 5147621"/>
              <a:gd name="connsiteY93" fmla="*/ 163773 h 4258102"/>
              <a:gd name="connsiteX94" fmla="*/ 3193576 w 5147621"/>
              <a:gd name="connsiteY94" fmla="*/ 150126 h 4258102"/>
              <a:gd name="connsiteX95" fmla="*/ 3152633 w 5147621"/>
              <a:gd name="connsiteY95" fmla="*/ 122830 h 4258102"/>
              <a:gd name="connsiteX96" fmla="*/ 3125338 w 5147621"/>
              <a:gd name="connsiteY96" fmla="*/ 81887 h 4258102"/>
              <a:gd name="connsiteX97" fmla="*/ 3084394 w 5147621"/>
              <a:gd name="connsiteY97" fmla="*/ 68239 h 4258102"/>
              <a:gd name="connsiteX98" fmla="*/ 3043451 w 5147621"/>
              <a:gd name="connsiteY98" fmla="*/ 40944 h 4258102"/>
              <a:gd name="connsiteX99" fmla="*/ 3070747 w 5147621"/>
              <a:gd name="connsiteY99" fmla="*/ 0 h 4258102"/>
              <a:gd name="connsiteX0" fmla="*/ 3043451 w 5147621"/>
              <a:gd name="connsiteY0" fmla="*/ 27296 h 4244454"/>
              <a:gd name="connsiteX1" fmla="*/ 2060812 w 5147621"/>
              <a:gd name="connsiteY1" fmla="*/ 0 h 4244454"/>
              <a:gd name="connsiteX2" fmla="*/ 1883391 w 5147621"/>
              <a:gd name="connsiteY2" fmla="*/ 68239 h 4244454"/>
              <a:gd name="connsiteX3" fmla="*/ 1815153 w 5147621"/>
              <a:gd name="connsiteY3" fmla="*/ 81887 h 4244454"/>
              <a:gd name="connsiteX4" fmla="*/ 1774209 w 5147621"/>
              <a:gd name="connsiteY4" fmla="*/ 109182 h 4244454"/>
              <a:gd name="connsiteX5" fmla="*/ 1719618 w 5147621"/>
              <a:gd name="connsiteY5" fmla="*/ 150125 h 4244454"/>
              <a:gd name="connsiteX6" fmla="*/ 1651379 w 5147621"/>
              <a:gd name="connsiteY6" fmla="*/ 163773 h 4244454"/>
              <a:gd name="connsiteX7" fmla="*/ 1596788 w 5147621"/>
              <a:gd name="connsiteY7" fmla="*/ 204716 h 4244454"/>
              <a:gd name="connsiteX8" fmla="*/ 1487606 w 5147621"/>
              <a:gd name="connsiteY8" fmla="*/ 245660 h 4244454"/>
              <a:gd name="connsiteX9" fmla="*/ 1351129 w 5147621"/>
              <a:gd name="connsiteY9" fmla="*/ 286603 h 4244454"/>
              <a:gd name="connsiteX10" fmla="*/ 1282890 w 5147621"/>
              <a:gd name="connsiteY10" fmla="*/ 313899 h 4244454"/>
              <a:gd name="connsiteX11" fmla="*/ 1228299 w 5147621"/>
              <a:gd name="connsiteY11" fmla="*/ 327546 h 4244454"/>
              <a:gd name="connsiteX12" fmla="*/ 1105469 w 5147621"/>
              <a:gd name="connsiteY12" fmla="*/ 450376 h 4244454"/>
              <a:gd name="connsiteX13" fmla="*/ 1064526 w 5147621"/>
              <a:gd name="connsiteY13" fmla="*/ 491319 h 4244454"/>
              <a:gd name="connsiteX14" fmla="*/ 941696 w 5147621"/>
              <a:gd name="connsiteY14" fmla="*/ 696036 h 4244454"/>
              <a:gd name="connsiteX15" fmla="*/ 900753 w 5147621"/>
              <a:gd name="connsiteY15" fmla="*/ 764275 h 4244454"/>
              <a:gd name="connsiteX16" fmla="*/ 832514 w 5147621"/>
              <a:gd name="connsiteY16" fmla="*/ 859809 h 4244454"/>
              <a:gd name="connsiteX17" fmla="*/ 791570 w 5147621"/>
              <a:gd name="connsiteY17" fmla="*/ 928048 h 4244454"/>
              <a:gd name="connsiteX18" fmla="*/ 777923 w 5147621"/>
              <a:gd name="connsiteY18" fmla="*/ 968991 h 4244454"/>
              <a:gd name="connsiteX19" fmla="*/ 750627 w 5147621"/>
              <a:gd name="connsiteY19" fmla="*/ 1023582 h 4244454"/>
              <a:gd name="connsiteX20" fmla="*/ 709684 w 5147621"/>
              <a:gd name="connsiteY20" fmla="*/ 1091821 h 4244454"/>
              <a:gd name="connsiteX21" fmla="*/ 696036 w 5147621"/>
              <a:gd name="connsiteY21" fmla="*/ 1132764 h 4244454"/>
              <a:gd name="connsiteX22" fmla="*/ 668741 w 5147621"/>
              <a:gd name="connsiteY22" fmla="*/ 1187355 h 4244454"/>
              <a:gd name="connsiteX23" fmla="*/ 655093 w 5147621"/>
              <a:gd name="connsiteY23" fmla="*/ 1228299 h 4244454"/>
              <a:gd name="connsiteX24" fmla="*/ 627797 w 5147621"/>
              <a:gd name="connsiteY24" fmla="*/ 1296537 h 4244454"/>
              <a:gd name="connsiteX25" fmla="*/ 614150 w 5147621"/>
              <a:gd name="connsiteY25" fmla="*/ 1337481 h 4244454"/>
              <a:gd name="connsiteX26" fmla="*/ 586854 w 5147621"/>
              <a:gd name="connsiteY26" fmla="*/ 1392072 h 4244454"/>
              <a:gd name="connsiteX27" fmla="*/ 573206 w 5147621"/>
              <a:gd name="connsiteY27" fmla="*/ 1433015 h 4244454"/>
              <a:gd name="connsiteX28" fmla="*/ 504967 w 5147621"/>
              <a:gd name="connsiteY28" fmla="*/ 1514902 h 4244454"/>
              <a:gd name="connsiteX29" fmla="*/ 450376 w 5147621"/>
              <a:gd name="connsiteY29" fmla="*/ 1665027 h 4244454"/>
              <a:gd name="connsiteX30" fmla="*/ 382138 w 5147621"/>
              <a:gd name="connsiteY30" fmla="*/ 1787857 h 4244454"/>
              <a:gd name="connsiteX31" fmla="*/ 368490 w 5147621"/>
              <a:gd name="connsiteY31" fmla="*/ 1828800 h 4244454"/>
              <a:gd name="connsiteX32" fmla="*/ 300251 w 5147621"/>
              <a:gd name="connsiteY32" fmla="*/ 1910687 h 4244454"/>
              <a:gd name="connsiteX33" fmla="*/ 259308 w 5147621"/>
              <a:gd name="connsiteY33" fmla="*/ 2006221 h 4244454"/>
              <a:gd name="connsiteX34" fmla="*/ 245660 w 5147621"/>
              <a:gd name="connsiteY34" fmla="*/ 2047164 h 4244454"/>
              <a:gd name="connsiteX35" fmla="*/ 177421 w 5147621"/>
              <a:gd name="connsiteY35" fmla="*/ 2156346 h 4244454"/>
              <a:gd name="connsiteX36" fmla="*/ 163773 w 5147621"/>
              <a:gd name="connsiteY36" fmla="*/ 2210937 h 4244454"/>
              <a:gd name="connsiteX37" fmla="*/ 136478 w 5147621"/>
              <a:gd name="connsiteY37" fmla="*/ 2251881 h 4244454"/>
              <a:gd name="connsiteX38" fmla="*/ 122830 w 5147621"/>
              <a:gd name="connsiteY38" fmla="*/ 2361063 h 4244454"/>
              <a:gd name="connsiteX39" fmla="*/ 81887 w 5147621"/>
              <a:gd name="connsiteY39" fmla="*/ 2688609 h 4244454"/>
              <a:gd name="connsiteX40" fmla="*/ 54591 w 5147621"/>
              <a:gd name="connsiteY40" fmla="*/ 2947916 h 4244454"/>
              <a:gd name="connsiteX41" fmla="*/ 40944 w 5147621"/>
              <a:gd name="connsiteY41" fmla="*/ 3193576 h 4244454"/>
              <a:gd name="connsiteX42" fmla="*/ 13648 w 5147621"/>
              <a:gd name="connsiteY42" fmla="*/ 3316406 h 4244454"/>
              <a:gd name="connsiteX43" fmla="*/ 0 w 5147621"/>
              <a:gd name="connsiteY43" fmla="*/ 3425588 h 4244454"/>
              <a:gd name="connsiteX44" fmla="*/ 13648 w 5147621"/>
              <a:gd name="connsiteY44" fmla="*/ 3971499 h 4244454"/>
              <a:gd name="connsiteX45" fmla="*/ 54591 w 5147621"/>
              <a:gd name="connsiteY45" fmla="*/ 4053385 h 4244454"/>
              <a:gd name="connsiteX46" fmla="*/ 136478 w 5147621"/>
              <a:gd name="connsiteY46" fmla="*/ 4094328 h 4244454"/>
              <a:gd name="connsiteX47" fmla="*/ 177421 w 5147621"/>
              <a:gd name="connsiteY47" fmla="*/ 4121624 h 4244454"/>
              <a:gd name="connsiteX48" fmla="*/ 464024 w 5147621"/>
              <a:gd name="connsiteY48" fmla="*/ 4176215 h 4244454"/>
              <a:gd name="connsiteX49" fmla="*/ 1705970 w 5147621"/>
              <a:gd name="connsiteY49" fmla="*/ 4244454 h 4244454"/>
              <a:gd name="connsiteX50" fmla="*/ 4353636 w 5147621"/>
              <a:gd name="connsiteY50" fmla="*/ 4230806 h 4244454"/>
              <a:gd name="connsiteX51" fmla="*/ 4899547 w 5147621"/>
              <a:gd name="connsiteY51" fmla="*/ 4203510 h 4244454"/>
              <a:gd name="connsiteX52" fmla="*/ 4940490 w 5147621"/>
              <a:gd name="connsiteY52" fmla="*/ 4162567 h 4244454"/>
              <a:gd name="connsiteX53" fmla="*/ 4981433 w 5147621"/>
              <a:gd name="connsiteY53" fmla="*/ 4148919 h 4244454"/>
              <a:gd name="connsiteX54" fmla="*/ 5008729 w 5147621"/>
              <a:gd name="connsiteY54" fmla="*/ 4107976 h 4244454"/>
              <a:gd name="connsiteX55" fmla="*/ 5022376 w 5147621"/>
              <a:gd name="connsiteY55" fmla="*/ 4067033 h 4244454"/>
              <a:gd name="connsiteX56" fmla="*/ 5063320 w 5147621"/>
              <a:gd name="connsiteY56" fmla="*/ 4026090 h 4244454"/>
              <a:gd name="connsiteX57" fmla="*/ 5090615 w 5147621"/>
              <a:gd name="connsiteY57" fmla="*/ 3903260 h 4244454"/>
              <a:gd name="connsiteX58" fmla="*/ 5131558 w 5147621"/>
              <a:gd name="connsiteY58" fmla="*/ 3794078 h 4244454"/>
              <a:gd name="connsiteX59" fmla="*/ 5145206 w 5147621"/>
              <a:gd name="connsiteY59" fmla="*/ 3330054 h 4244454"/>
              <a:gd name="connsiteX60" fmla="*/ 5117911 w 5147621"/>
              <a:gd name="connsiteY60" fmla="*/ 2593075 h 4244454"/>
              <a:gd name="connsiteX61" fmla="*/ 5049672 w 5147621"/>
              <a:gd name="connsiteY61" fmla="*/ 2265528 h 4244454"/>
              <a:gd name="connsiteX62" fmla="*/ 5008729 w 5147621"/>
              <a:gd name="connsiteY62" fmla="*/ 2197290 h 4244454"/>
              <a:gd name="connsiteX63" fmla="*/ 4967785 w 5147621"/>
              <a:gd name="connsiteY63" fmla="*/ 2074460 h 4244454"/>
              <a:gd name="connsiteX64" fmla="*/ 4954138 w 5147621"/>
              <a:gd name="connsiteY64" fmla="*/ 2033516 h 4244454"/>
              <a:gd name="connsiteX65" fmla="*/ 4885899 w 5147621"/>
              <a:gd name="connsiteY65" fmla="*/ 1910687 h 4244454"/>
              <a:gd name="connsiteX66" fmla="*/ 4872251 w 5147621"/>
              <a:gd name="connsiteY66" fmla="*/ 1869743 h 4244454"/>
              <a:gd name="connsiteX67" fmla="*/ 4763069 w 5147621"/>
              <a:gd name="connsiteY67" fmla="*/ 1746913 h 4244454"/>
              <a:gd name="connsiteX68" fmla="*/ 4667535 w 5147621"/>
              <a:gd name="connsiteY68" fmla="*/ 1624084 h 4244454"/>
              <a:gd name="connsiteX69" fmla="*/ 4599296 w 5147621"/>
              <a:gd name="connsiteY69" fmla="*/ 1528549 h 4244454"/>
              <a:gd name="connsiteX70" fmla="*/ 4517409 w 5147621"/>
              <a:gd name="connsiteY70" fmla="*/ 1446663 h 4244454"/>
              <a:gd name="connsiteX71" fmla="*/ 4476466 w 5147621"/>
              <a:gd name="connsiteY71" fmla="*/ 1405719 h 4244454"/>
              <a:gd name="connsiteX72" fmla="*/ 4380932 w 5147621"/>
              <a:gd name="connsiteY72" fmla="*/ 1282890 h 4244454"/>
              <a:gd name="connsiteX73" fmla="*/ 4312693 w 5147621"/>
              <a:gd name="connsiteY73" fmla="*/ 1214651 h 4244454"/>
              <a:gd name="connsiteX74" fmla="*/ 4271750 w 5147621"/>
              <a:gd name="connsiteY74" fmla="*/ 1173707 h 4244454"/>
              <a:gd name="connsiteX75" fmla="*/ 4230806 w 5147621"/>
              <a:gd name="connsiteY75" fmla="*/ 1160060 h 4244454"/>
              <a:gd name="connsiteX76" fmla="*/ 4176215 w 5147621"/>
              <a:gd name="connsiteY76" fmla="*/ 1091821 h 4244454"/>
              <a:gd name="connsiteX77" fmla="*/ 4148920 w 5147621"/>
              <a:gd name="connsiteY77" fmla="*/ 1050878 h 4244454"/>
              <a:gd name="connsiteX78" fmla="*/ 4107976 w 5147621"/>
              <a:gd name="connsiteY78" fmla="*/ 1037230 h 4244454"/>
              <a:gd name="connsiteX79" fmla="*/ 3985147 w 5147621"/>
              <a:gd name="connsiteY79" fmla="*/ 914400 h 4244454"/>
              <a:gd name="connsiteX80" fmla="*/ 3944203 w 5147621"/>
              <a:gd name="connsiteY80" fmla="*/ 873457 h 4244454"/>
              <a:gd name="connsiteX81" fmla="*/ 3807726 w 5147621"/>
              <a:gd name="connsiteY81" fmla="*/ 723331 h 4244454"/>
              <a:gd name="connsiteX82" fmla="*/ 3698544 w 5147621"/>
              <a:gd name="connsiteY82" fmla="*/ 641445 h 4244454"/>
              <a:gd name="connsiteX83" fmla="*/ 3643953 w 5147621"/>
              <a:gd name="connsiteY83" fmla="*/ 559558 h 4244454"/>
              <a:gd name="connsiteX84" fmla="*/ 3575714 w 5147621"/>
              <a:gd name="connsiteY84" fmla="*/ 477672 h 4244454"/>
              <a:gd name="connsiteX85" fmla="*/ 3534770 w 5147621"/>
              <a:gd name="connsiteY85" fmla="*/ 464024 h 4244454"/>
              <a:gd name="connsiteX86" fmla="*/ 3452884 w 5147621"/>
              <a:gd name="connsiteY86" fmla="*/ 382137 h 4244454"/>
              <a:gd name="connsiteX87" fmla="*/ 3411941 w 5147621"/>
              <a:gd name="connsiteY87" fmla="*/ 341194 h 4244454"/>
              <a:gd name="connsiteX88" fmla="*/ 3370997 w 5147621"/>
              <a:gd name="connsiteY88" fmla="*/ 313899 h 4244454"/>
              <a:gd name="connsiteX89" fmla="*/ 3357350 w 5147621"/>
              <a:gd name="connsiteY89" fmla="*/ 272955 h 4244454"/>
              <a:gd name="connsiteX90" fmla="*/ 3316406 w 5147621"/>
              <a:gd name="connsiteY90" fmla="*/ 259307 h 4244454"/>
              <a:gd name="connsiteX91" fmla="*/ 3275463 w 5147621"/>
              <a:gd name="connsiteY91" fmla="*/ 232012 h 4244454"/>
              <a:gd name="connsiteX92" fmla="*/ 3248167 w 5147621"/>
              <a:gd name="connsiteY92" fmla="*/ 191069 h 4244454"/>
              <a:gd name="connsiteX93" fmla="*/ 3234520 w 5147621"/>
              <a:gd name="connsiteY93" fmla="*/ 150125 h 4244454"/>
              <a:gd name="connsiteX94" fmla="*/ 3193576 w 5147621"/>
              <a:gd name="connsiteY94" fmla="*/ 136478 h 4244454"/>
              <a:gd name="connsiteX95" fmla="*/ 3152633 w 5147621"/>
              <a:gd name="connsiteY95" fmla="*/ 109182 h 4244454"/>
              <a:gd name="connsiteX96" fmla="*/ 3125338 w 5147621"/>
              <a:gd name="connsiteY96" fmla="*/ 68239 h 4244454"/>
              <a:gd name="connsiteX97" fmla="*/ 3084394 w 5147621"/>
              <a:gd name="connsiteY97" fmla="*/ 54591 h 4244454"/>
              <a:gd name="connsiteX98" fmla="*/ 3043451 w 5147621"/>
              <a:gd name="connsiteY98" fmla="*/ 27296 h 4244454"/>
              <a:gd name="connsiteX0" fmla="*/ 3084394 w 5147621"/>
              <a:gd name="connsiteY0" fmla="*/ 54673 h 4244536"/>
              <a:gd name="connsiteX1" fmla="*/ 2060812 w 5147621"/>
              <a:gd name="connsiteY1" fmla="*/ 82 h 4244536"/>
              <a:gd name="connsiteX2" fmla="*/ 1883391 w 5147621"/>
              <a:gd name="connsiteY2" fmla="*/ 68321 h 4244536"/>
              <a:gd name="connsiteX3" fmla="*/ 1815153 w 5147621"/>
              <a:gd name="connsiteY3" fmla="*/ 81969 h 4244536"/>
              <a:gd name="connsiteX4" fmla="*/ 1774209 w 5147621"/>
              <a:gd name="connsiteY4" fmla="*/ 109264 h 4244536"/>
              <a:gd name="connsiteX5" fmla="*/ 1719618 w 5147621"/>
              <a:gd name="connsiteY5" fmla="*/ 150207 h 4244536"/>
              <a:gd name="connsiteX6" fmla="*/ 1651379 w 5147621"/>
              <a:gd name="connsiteY6" fmla="*/ 163855 h 4244536"/>
              <a:gd name="connsiteX7" fmla="*/ 1596788 w 5147621"/>
              <a:gd name="connsiteY7" fmla="*/ 204798 h 4244536"/>
              <a:gd name="connsiteX8" fmla="*/ 1487606 w 5147621"/>
              <a:gd name="connsiteY8" fmla="*/ 245742 h 4244536"/>
              <a:gd name="connsiteX9" fmla="*/ 1351129 w 5147621"/>
              <a:gd name="connsiteY9" fmla="*/ 286685 h 4244536"/>
              <a:gd name="connsiteX10" fmla="*/ 1282890 w 5147621"/>
              <a:gd name="connsiteY10" fmla="*/ 313981 h 4244536"/>
              <a:gd name="connsiteX11" fmla="*/ 1228299 w 5147621"/>
              <a:gd name="connsiteY11" fmla="*/ 327628 h 4244536"/>
              <a:gd name="connsiteX12" fmla="*/ 1105469 w 5147621"/>
              <a:gd name="connsiteY12" fmla="*/ 450458 h 4244536"/>
              <a:gd name="connsiteX13" fmla="*/ 1064526 w 5147621"/>
              <a:gd name="connsiteY13" fmla="*/ 491401 h 4244536"/>
              <a:gd name="connsiteX14" fmla="*/ 941696 w 5147621"/>
              <a:gd name="connsiteY14" fmla="*/ 696118 h 4244536"/>
              <a:gd name="connsiteX15" fmla="*/ 900753 w 5147621"/>
              <a:gd name="connsiteY15" fmla="*/ 764357 h 4244536"/>
              <a:gd name="connsiteX16" fmla="*/ 832514 w 5147621"/>
              <a:gd name="connsiteY16" fmla="*/ 859891 h 4244536"/>
              <a:gd name="connsiteX17" fmla="*/ 791570 w 5147621"/>
              <a:gd name="connsiteY17" fmla="*/ 928130 h 4244536"/>
              <a:gd name="connsiteX18" fmla="*/ 777923 w 5147621"/>
              <a:gd name="connsiteY18" fmla="*/ 969073 h 4244536"/>
              <a:gd name="connsiteX19" fmla="*/ 750627 w 5147621"/>
              <a:gd name="connsiteY19" fmla="*/ 1023664 h 4244536"/>
              <a:gd name="connsiteX20" fmla="*/ 709684 w 5147621"/>
              <a:gd name="connsiteY20" fmla="*/ 1091903 h 4244536"/>
              <a:gd name="connsiteX21" fmla="*/ 696036 w 5147621"/>
              <a:gd name="connsiteY21" fmla="*/ 1132846 h 4244536"/>
              <a:gd name="connsiteX22" fmla="*/ 668741 w 5147621"/>
              <a:gd name="connsiteY22" fmla="*/ 1187437 h 4244536"/>
              <a:gd name="connsiteX23" fmla="*/ 655093 w 5147621"/>
              <a:gd name="connsiteY23" fmla="*/ 1228381 h 4244536"/>
              <a:gd name="connsiteX24" fmla="*/ 627797 w 5147621"/>
              <a:gd name="connsiteY24" fmla="*/ 1296619 h 4244536"/>
              <a:gd name="connsiteX25" fmla="*/ 614150 w 5147621"/>
              <a:gd name="connsiteY25" fmla="*/ 1337563 h 4244536"/>
              <a:gd name="connsiteX26" fmla="*/ 586854 w 5147621"/>
              <a:gd name="connsiteY26" fmla="*/ 1392154 h 4244536"/>
              <a:gd name="connsiteX27" fmla="*/ 573206 w 5147621"/>
              <a:gd name="connsiteY27" fmla="*/ 1433097 h 4244536"/>
              <a:gd name="connsiteX28" fmla="*/ 504967 w 5147621"/>
              <a:gd name="connsiteY28" fmla="*/ 1514984 h 4244536"/>
              <a:gd name="connsiteX29" fmla="*/ 450376 w 5147621"/>
              <a:gd name="connsiteY29" fmla="*/ 1665109 h 4244536"/>
              <a:gd name="connsiteX30" fmla="*/ 382138 w 5147621"/>
              <a:gd name="connsiteY30" fmla="*/ 1787939 h 4244536"/>
              <a:gd name="connsiteX31" fmla="*/ 368490 w 5147621"/>
              <a:gd name="connsiteY31" fmla="*/ 1828882 h 4244536"/>
              <a:gd name="connsiteX32" fmla="*/ 300251 w 5147621"/>
              <a:gd name="connsiteY32" fmla="*/ 1910769 h 4244536"/>
              <a:gd name="connsiteX33" fmla="*/ 259308 w 5147621"/>
              <a:gd name="connsiteY33" fmla="*/ 2006303 h 4244536"/>
              <a:gd name="connsiteX34" fmla="*/ 245660 w 5147621"/>
              <a:gd name="connsiteY34" fmla="*/ 2047246 h 4244536"/>
              <a:gd name="connsiteX35" fmla="*/ 177421 w 5147621"/>
              <a:gd name="connsiteY35" fmla="*/ 2156428 h 4244536"/>
              <a:gd name="connsiteX36" fmla="*/ 163773 w 5147621"/>
              <a:gd name="connsiteY36" fmla="*/ 2211019 h 4244536"/>
              <a:gd name="connsiteX37" fmla="*/ 136478 w 5147621"/>
              <a:gd name="connsiteY37" fmla="*/ 2251963 h 4244536"/>
              <a:gd name="connsiteX38" fmla="*/ 122830 w 5147621"/>
              <a:gd name="connsiteY38" fmla="*/ 2361145 h 4244536"/>
              <a:gd name="connsiteX39" fmla="*/ 81887 w 5147621"/>
              <a:gd name="connsiteY39" fmla="*/ 2688691 h 4244536"/>
              <a:gd name="connsiteX40" fmla="*/ 54591 w 5147621"/>
              <a:gd name="connsiteY40" fmla="*/ 2947998 h 4244536"/>
              <a:gd name="connsiteX41" fmla="*/ 40944 w 5147621"/>
              <a:gd name="connsiteY41" fmla="*/ 3193658 h 4244536"/>
              <a:gd name="connsiteX42" fmla="*/ 13648 w 5147621"/>
              <a:gd name="connsiteY42" fmla="*/ 3316488 h 4244536"/>
              <a:gd name="connsiteX43" fmla="*/ 0 w 5147621"/>
              <a:gd name="connsiteY43" fmla="*/ 3425670 h 4244536"/>
              <a:gd name="connsiteX44" fmla="*/ 13648 w 5147621"/>
              <a:gd name="connsiteY44" fmla="*/ 3971581 h 4244536"/>
              <a:gd name="connsiteX45" fmla="*/ 54591 w 5147621"/>
              <a:gd name="connsiteY45" fmla="*/ 4053467 h 4244536"/>
              <a:gd name="connsiteX46" fmla="*/ 136478 w 5147621"/>
              <a:gd name="connsiteY46" fmla="*/ 4094410 h 4244536"/>
              <a:gd name="connsiteX47" fmla="*/ 177421 w 5147621"/>
              <a:gd name="connsiteY47" fmla="*/ 4121706 h 4244536"/>
              <a:gd name="connsiteX48" fmla="*/ 464024 w 5147621"/>
              <a:gd name="connsiteY48" fmla="*/ 4176297 h 4244536"/>
              <a:gd name="connsiteX49" fmla="*/ 1705970 w 5147621"/>
              <a:gd name="connsiteY49" fmla="*/ 4244536 h 4244536"/>
              <a:gd name="connsiteX50" fmla="*/ 4353636 w 5147621"/>
              <a:gd name="connsiteY50" fmla="*/ 4230888 h 4244536"/>
              <a:gd name="connsiteX51" fmla="*/ 4899547 w 5147621"/>
              <a:gd name="connsiteY51" fmla="*/ 4203592 h 4244536"/>
              <a:gd name="connsiteX52" fmla="*/ 4940490 w 5147621"/>
              <a:gd name="connsiteY52" fmla="*/ 4162649 h 4244536"/>
              <a:gd name="connsiteX53" fmla="*/ 4981433 w 5147621"/>
              <a:gd name="connsiteY53" fmla="*/ 4149001 h 4244536"/>
              <a:gd name="connsiteX54" fmla="*/ 5008729 w 5147621"/>
              <a:gd name="connsiteY54" fmla="*/ 4108058 h 4244536"/>
              <a:gd name="connsiteX55" fmla="*/ 5022376 w 5147621"/>
              <a:gd name="connsiteY55" fmla="*/ 4067115 h 4244536"/>
              <a:gd name="connsiteX56" fmla="*/ 5063320 w 5147621"/>
              <a:gd name="connsiteY56" fmla="*/ 4026172 h 4244536"/>
              <a:gd name="connsiteX57" fmla="*/ 5090615 w 5147621"/>
              <a:gd name="connsiteY57" fmla="*/ 3903342 h 4244536"/>
              <a:gd name="connsiteX58" fmla="*/ 5131558 w 5147621"/>
              <a:gd name="connsiteY58" fmla="*/ 3794160 h 4244536"/>
              <a:gd name="connsiteX59" fmla="*/ 5145206 w 5147621"/>
              <a:gd name="connsiteY59" fmla="*/ 3330136 h 4244536"/>
              <a:gd name="connsiteX60" fmla="*/ 5117911 w 5147621"/>
              <a:gd name="connsiteY60" fmla="*/ 2593157 h 4244536"/>
              <a:gd name="connsiteX61" fmla="*/ 5049672 w 5147621"/>
              <a:gd name="connsiteY61" fmla="*/ 2265610 h 4244536"/>
              <a:gd name="connsiteX62" fmla="*/ 5008729 w 5147621"/>
              <a:gd name="connsiteY62" fmla="*/ 2197372 h 4244536"/>
              <a:gd name="connsiteX63" fmla="*/ 4967785 w 5147621"/>
              <a:gd name="connsiteY63" fmla="*/ 2074542 h 4244536"/>
              <a:gd name="connsiteX64" fmla="*/ 4954138 w 5147621"/>
              <a:gd name="connsiteY64" fmla="*/ 2033598 h 4244536"/>
              <a:gd name="connsiteX65" fmla="*/ 4885899 w 5147621"/>
              <a:gd name="connsiteY65" fmla="*/ 1910769 h 4244536"/>
              <a:gd name="connsiteX66" fmla="*/ 4872251 w 5147621"/>
              <a:gd name="connsiteY66" fmla="*/ 1869825 h 4244536"/>
              <a:gd name="connsiteX67" fmla="*/ 4763069 w 5147621"/>
              <a:gd name="connsiteY67" fmla="*/ 1746995 h 4244536"/>
              <a:gd name="connsiteX68" fmla="*/ 4667535 w 5147621"/>
              <a:gd name="connsiteY68" fmla="*/ 1624166 h 4244536"/>
              <a:gd name="connsiteX69" fmla="*/ 4599296 w 5147621"/>
              <a:gd name="connsiteY69" fmla="*/ 1528631 h 4244536"/>
              <a:gd name="connsiteX70" fmla="*/ 4517409 w 5147621"/>
              <a:gd name="connsiteY70" fmla="*/ 1446745 h 4244536"/>
              <a:gd name="connsiteX71" fmla="*/ 4476466 w 5147621"/>
              <a:gd name="connsiteY71" fmla="*/ 1405801 h 4244536"/>
              <a:gd name="connsiteX72" fmla="*/ 4380932 w 5147621"/>
              <a:gd name="connsiteY72" fmla="*/ 1282972 h 4244536"/>
              <a:gd name="connsiteX73" fmla="*/ 4312693 w 5147621"/>
              <a:gd name="connsiteY73" fmla="*/ 1214733 h 4244536"/>
              <a:gd name="connsiteX74" fmla="*/ 4271750 w 5147621"/>
              <a:gd name="connsiteY74" fmla="*/ 1173789 h 4244536"/>
              <a:gd name="connsiteX75" fmla="*/ 4230806 w 5147621"/>
              <a:gd name="connsiteY75" fmla="*/ 1160142 h 4244536"/>
              <a:gd name="connsiteX76" fmla="*/ 4176215 w 5147621"/>
              <a:gd name="connsiteY76" fmla="*/ 1091903 h 4244536"/>
              <a:gd name="connsiteX77" fmla="*/ 4148920 w 5147621"/>
              <a:gd name="connsiteY77" fmla="*/ 1050960 h 4244536"/>
              <a:gd name="connsiteX78" fmla="*/ 4107976 w 5147621"/>
              <a:gd name="connsiteY78" fmla="*/ 1037312 h 4244536"/>
              <a:gd name="connsiteX79" fmla="*/ 3985147 w 5147621"/>
              <a:gd name="connsiteY79" fmla="*/ 914482 h 4244536"/>
              <a:gd name="connsiteX80" fmla="*/ 3944203 w 5147621"/>
              <a:gd name="connsiteY80" fmla="*/ 873539 h 4244536"/>
              <a:gd name="connsiteX81" fmla="*/ 3807726 w 5147621"/>
              <a:gd name="connsiteY81" fmla="*/ 723413 h 4244536"/>
              <a:gd name="connsiteX82" fmla="*/ 3698544 w 5147621"/>
              <a:gd name="connsiteY82" fmla="*/ 641527 h 4244536"/>
              <a:gd name="connsiteX83" fmla="*/ 3643953 w 5147621"/>
              <a:gd name="connsiteY83" fmla="*/ 559640 h 4244536"/>
              <a:gd name="connsiteX84" fmla="*/ 3575714 w 5147621"/>
              <a:gd name="connsiteY84" fmla="*/ 477754 h 4244536"/>
              <a:gd name="connsiteX85" fmla="*/ 3534770 w 5147621"/>
              <a:gd name="connsiteY85" fmla="*/ 464106 h 4244536"/>
              <a:gd name="connsiteX86" fmla="*/ 3452884 w 5147621"/>
              <a:gd name="connsiteY86" fmla="*/ 382219 h 4244536"/>
              <a:gd name="connsiteX87" fmla="*/ 3411941 w 5147621"/>
              <a:gd name="connsiteY87" fmla="*/ 341276 h 4244536"/>
              <a:gd name="connsiteX88" fmla="*/ 3370997 w 5147621"/>
              <a:gd name="connsiteY88" fmla="*/ 313981 h 4244536"/>
              <a:gd name="connsiteX89" fmla="*/ 3357350 w 5147621"/>
              <a:gd name="connsiteY89" fmla="*/ 273037 h 4244536"/>
              <a:gd name="connsiteX90" fmla="*/ 3316406 w 5147621"/>
              <a:gd name="connsiteY90" fmla="*/ 259389 h 4244536"/>
              <a:gd name="connsiteX91" fmla="*/ 3275463 w 5147621"/>
              <a:gd name="connsiteY91" fmla="*/ 232094 h 4244536"/>
              <a:gd name="connsiteX92" fmla="*/ 3248167 w 5147621"/>
              <a:gd name="connsiteY92" fmla="*/ 191151 h 4244536"/>
              <a:gd name="connsiteX93" fmla="*/ 3234520 w 5147621"/>
              <a:gd name="connsiteY93" fmla="*/ 150207 h 4244536"/>
              <a:gd name="connsiteX94" fmla="*/ 3193576 w 5147621"/>
              <a:gd name="connsiteY94" fmla="*/ 136560 h 4244536"/>
              <a:gd name="connsiteX95" fmla="*/ 3152633 w 5147621"/>
              <a:gd name="connsiteY95" fmla="*/ 109264 h 4244536"/>
              <a:gd name="connsiteX96" fmla="*/ 3125338 w 5147621"/>
              <a:gd name="connsiteY96" fmla="*/ 68321 h 4244536"/>
              <a:gd name="connsiteX97" fmla="*/ 3084394 w 5147621"/>
              <a:gd name="connsiteY97" fmla="*/ 54673 h 4244536"/>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3125338 w 5147621"/>
              <a:gd name="connsiteY96" fmla="*/ 124628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029803 w 5147621"/>
              <a:gd name="connsiteY95" fmla="*/ 110980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77421 w 5147621"/>
              <a:gd name="connsiteY46" fmla="*/ 4178013 h 4300843"/>
              <a:gd name="connsiteX47" fmla="*/ 464024 w 5147621"/>
              <a:gd name="connsiteY47" fmla="*/ 4232604 h 4300843"/>
              <a:gd name="connsiteX48" fmla="*/ 1705970 w 5147621"/>
              <a:gd name="connsiteY48" fmla="*/ 4300843 h 4300843"/>
              <a:gd name="connsiteX49" fmla="*/ 4353636 w 5147621"/>
              <a:gd name="connsiteY49" fmla="*/ 4287195 h 4300843"/>
              <a:gd name="connsiteX50" fmla="*/ 4899547 w 5147621"/>
              <a:gd name="connsiteY50" fmla="*/ 4259899 h 4300843"/>
              <a:gd name="connsiteX51" fmla="*/ 4940490 w 5147621"/>
              <a:gd name="connsiteY51" fmla="*/ 4218956 h 4300843"/>
              <a:gd name="connsiteX52" fmla="*/ 4981433 w 5147621"/>
              <a:gd name="connsiteY52" fmla="*/ 4205308 h 4300843"/>
              <a:gd name="connsiteX53" fmla="*/ 5008729 w 5147621"/>
              <a:gd name="connsiteY53" fmla="*/ 4164365 h 4300843"/>
              <a:gd name="connsiteX54" fmla="*/ 5022376 w 5147621"/>
              <a:gd name="connsiteY54" fmla="*/ 4123422 h 4300843"/>
              <a:gd name="connsiteX55" fmla="*/ 5063320 w 5147621"/>
              <a:gd name="connsiteY55" fmla="*/ 4082479 h 4300843"/>
              <a:gd name="connsiteX56" fmla="*/ 5090615 w 5147621"/>
              <a:gd name="connsiteY56" fmla="*/ 3959649 h 4300843"/>
              <a:gd name="connsiteX57" fmla="*/ 5131558 w 5147621"/>
              <a:gd name="connsiteY57" fmla="*/ 3850467 h 4300843"/>
              <a:gd name="connsiteX58" fmla="*/ 5145206 w 5147621"/>
              <a:gd name="connsiteY58" fmla="*/ 3386443 h 4300843"/>
              <a:gd name="connsiteX59" fmla="*/ 5117911 w 5147621"/>
              <a:gd name="connsiteY59" fmla="*/ 2649464 h 4300843"/>
              <a:gd name="connsiteX60" fmla="*/ 5049672 w 5147621"/>
              <a:gd name="connsiteY60" fmla="*/ 2321917 h 4300843"/>
              <a:gd name="connsiteX61" fmla="*/ 5008729 w 5147621"/>
              <a:gd name="connsiteY61" fmla="*/ 2253679 h 4300843"/>
              <a:gd name="connsiteX62" fmla="*/ 4967785 w 5147621"/>
              <a:gd name="connsiteY62" fmla="*/ 2130849 h 4300843"/>
              <a:gd name="connsiteX63" fmla="*/ 4954138 w 5147621"/>
              <a:gd name="connsiteY63" fmla="*/ 2089905 h 4300843"/>
              <a:gd name="connsiteX64" fmla="*/ 4885899 w 5147621"/>
              <a:gd name="connsiteY64" fmla="*/ 1967076 h 4300843"/>
              <a:gd name="connsiteX65" fmla="*/ 4872251 w 5147621"/>
              <a:gd name="connsiteY65" fmla="*/ 1926132 h 4300843"/>
              <a:gd name="connsiteX66" fmla="*/ 4763069 w 5147621"/>
              <a:gd name="connsiteY66" fmla="*/ 1803302 h 4300843"/>
              <a:gd name="connsiteX67" fmla="*/ 4667535 w 5147621"/>
              <a:gd name="connsiteY67" fmla="*/ 1680473 h 4300843"/>
              <a:gd name="connsiteX68" fmla="*/ 4599296 w 5147621"/>
              <a:gd name="connsiteY68" fmla="*/ 1584938 h 4300843"/>
              <a:gd name="connsiteX69" fmla="*/ 4517409 w 5147621"/>
              <a:gd name="connsiteY69" fmla="*/ 1503052 h 4300843"/>
              <a:gd name="connsiteX70" fmla="*/ 4476466 w 5147621"/>
              <a:gd name="connsiteY70" fmla="*/ 1462108 h 4300843"/>
              <a:gd name="connsiteX71" fmla="*/ 4380932 w 5147621"/>
              <a:gd name="connsiteY71" fmla="*/ 1339279 h 4300843"/>
              <a:gd name="connsiteX72" fmla="*/ 4312693 w 5147621"/>
              <a:gd name="connsiteY72" fmla="*/ 1271040 h 4300843"/>
              <a:gd name="connsiteX73" fmla="*/ 4271750 w 5147621"/>
              <a:gd name="connsiteY73" fmla="*/ 1230096 h 4300843"/>
              <a:gd name="connsiteX74" fmla="*/ 4230806 w 5147621"/>
              <a:gd name="connsiteY74" fmla="*/ 1216449 h 4300843"/>
              <a:gd name="connsiteX75" fmla="*/ 4176215 w 5147621"/>
              <a:gd name="connsiteY75" fmla="*/ 1148210 h 4300843"/>
              <a:gd name="connsiteX76" fmla="*/ 4148920 w 5147621"/>
              <a:gd name="connsiteY76" fmla="*/ 1107267 h 4300843"/>
              <a:gd name="connsiteX77" fmla="*/ 4107976 w 5147621"/>
              <a:gd name="connsiteY77" fmla="*/ 1093619 h 4300843"/>
              <a:gd name="connsiteX78" fmla="*/ 3985147 w 5147621"/>
              <a:gd name="connsiteY78" fmla="*/ 970789 h 4300843"/>
              <a:gd name="connsiteX79" fmla="*/ 3944203 w 5147621"/>
              <a:gd name="connsiteY79" fmla="*/ 929846 h 4300843"/>
              <a:gd name="connsiteX80" fmla="*/ 3807726 w 5147621"/>
              <a:gd name="connsiteY80" fmla="*/ 779720 h 4300843"/>
              <a:gd name="connsiteX81" fmla="*/ 3698544 w 5147621"/>
              <a:gd name="connsiteY81" fmla="*/ 697834 h 4300843"/>
              <a:gd name="connsiteX82" fmla="*/ 3643953 w 5147621"/>
              <a:gd name="connsiteY82" fmla="*/ 615947 h 4300843"/>
              <a:gd name="connsiteX83" fmla="*/ 3575714 w 5147621"/>
              <a:gd name="connsiteY83" fmla="*/ 534061 h 4300843"/>
              <a:gd name="connsiteX84" fmla="*/ 3534770 w 5147621"/>
              <a:gd name="connsiteY84" fmla="*/ 520413 h 4300843"/>
              <a:gd name="connsiteX85" fmla="*/ 3452884 w 5147621"/>
              <a:gd name="connsiteY85" fmla="*/ 438526 h 4300843"/>
              <a:gd name="connsiteX86" fmla="*/ 3411941 w 5147621"/>
              <a:gd name="connsiteY86" fmla="*/ 397583 h 4300843"/>
              <a:gd name="connsiteX87" fmla="*/ 3370997 w 5147621"/>
              <a:gd name="connsiteY87" fmla="*/ 370288 h 4300843"/>
              <a:gd name="connsiteX88" fmla="*/ 3357350 w 5147621"/>
              <a:gd name="connsiteY88" fmla="*/ 329344 h 4300843"/>
              <a:gd name="connsiteX89" fmla="*/ 3316406 w 5147621"/>
              <a:gd name="connsiteY89" fmla="*/ 315696 h 4300843"/>
              <a:gd name="connsiteX90" fmla="*/ 3275463 w 5147621"/>
              <a:gd name="connsiteY90" fmla="*/ 288401 h 4300843"/>
              <a:gd name="connsiteX91" fmla="*/ 3248167 w 5147621"/>
              <a:gd name="connsiteY91" fmla="*/ 247458 h 4300843"/>
              <a:gd name="connsiteX92" fmla="*/ 3234520 w 5147621"/>
              <a:gd name="connsiteY92" fmla="*/ 206514 h 4300843"/>
              <a:gd name="connsiteX93" fmla="*/ 3193576 w 5147621"/>
              <a:gd name="connsiteY93" fmla="*/ 192867 h 4300843"/>
              <a:gd name="connsiteX94" fmla="*/ 3029803 w 5147621"/>
              <a:gd name="connsiteY94" fmla="*/ 110980 h 4300843"/>
              <a:gd name="connsiteX95" fmla="*/ 2797792 w 5147621"/>
              <a:gd name="connsiteY95" fmla="*/ 29094 h 4300843"/>
              <a:gd name="connsiteX96" fmla="*/ 2511188 w 5147621"/>
              <a:gd name="connsiteY96"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4027888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3877763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6772 w 5153205"/>
              <a:gd name="connsiteY0" fmla="*/ 1798 h 4300843"/>
              <a:gd name="connsiteX1" fmla="*/ 2066396 w 5153205"/>
              <a:gd name="connsiteY1" fmla="*/ 56389 h 4300843"/>
              <a:gd name="connsiteX2" fmla="*/ 1888975 w 5153205"/>
              <a:gd name="connsiteY2" fmla="*/ 124628 h 4300843"/>
              <a:gd name="connsiteX3" fmla="*/ 1820737 w 5153205"/>
              <a:gd name="connsiteY3" fmla="*/ 138276 h 4300843"/>
              <a:gd name="connsiteX4" fmla="*/ 1779793 w 5153205"/>
              <a:gd name="connsiteY4" fmla="*/ 165571 h 4300843"/>
              <a:gd name="connsiteX5" fmla="*/ 1725202 w 5153205"/>
              <a:gd name="connsiteY5" fmla="*/ 206514 h 4300843"/>
              <a:gd name="connsiteX6" fmla="*/ 1656963 w 5153205"/>
              <a:gd name="connsiteY6" fmla="*/ 220162 h 4300843"/>
              <a:gd name="connsiteX7" fmla="*/ 1602372 w 5153205"/>
              <a:gd name="connsiteY7" fmla="*/ 261105 h 4300843"/>
              <a:gd name="connsiteX8" fmla="*/ 1493190 w 5153205"/>
              <a:gd name="connsiteY8" fmla="*/ 302049 h 4300843"/>
              <a:gd name="connsiteX9" fmla="*/ 1356713 w 5153205"/>
              <a:gd name="connsiteY9" fmla="*/ 342992 h 4300843"/>
              <a:gd name="connsiteX10" fmla="*/ 1288474 w 5153205"/>
              <a:gd name="connsiteY10" fmla="*/ 370288 h 4300843"/>
              <a:gd name="connsiteX11" fmla="*/ 1233883 w 5153205"/>
              <a:gd name="connsiteY11" fmla="*/ 383935 h 4300843"/>
              <a:gd name="connsiteX12" fmla="*/ 1111053 w 5153205"/>
              <a:gd name="connsiteY12" fmla="*/ 506765 h 4300843"/>
              <a:gd name="connsiteX13" fmla="*/ 1070110 w 5153205"/>
              <a:gd name="connsiteY13" fmla="*/ 547708 h 4300843"/>
              <a:gd name="connsiteX14" fmla="*/ 947280 w 5153205"/>
              <a:gd name="connsiteY14" fmla="*/ 752425 h 4300843"/>
              <a:gd name="connsiteX15" fmla="*/ 906337 w 5153205"/>
              <a:gd name="connsiteY15" fmla="*/ 820664 h 4300843"/>
              <a:gd name="connsiteX16" fmla="*/ 838098 w 5153205"/>
              <a:gd name="connsiteY16" fmla="*/ 916198 h 4300843"/>
              <a:gd name="connsiteX17" fmla="*/ 797154 w 5153205"/>
              <a:gd name="connsiteY17" fmla="*/ 984437 h 4300843"/>
              <a:gd name="connsiteX18" fmla="*/ 783507 w 5153205"/>
              <a:gd name="connsiteY18" fmla="*/ 1025380 h 4300843"/>
              <a:gd name="connsiteX19" fmla="*/ 756211 w 5153205"/>
              <a:gd name="connsiteY19" fmla="*/ 1079971 h 4300843"/>
              <a:gd name="connsiteX20" fmla="*/ 715268 w 5153205"/>
              <a:gd name="connsiteY20" fmla="*/ 1148210 h 4300843"/>
              <a:gd name="connsiteX21" fmla="*/ 701620 w 5153205"/>
              <a:gd name="connsiteY21" fmla="*/ 1189153 h 4300843"/>
              <a:gd name="connsiteX22" fmla="*/ 674325 w 5153205"/>
              <a:gd name="connsiteY22" fmla="*/ 1243744 h 4300843"/>
              <a:gd name="connsiteX23" fmla="*/ 660677 w 5153205"/>
              <a:gd name="connsiteY23" fmla="*/ 1284688 h 4300843"/>
              <a:gd name="connsiteX24" fmla="*/ 633381 w 5153205"/>
              <a:gd name="connsiteY24" fmla="*/ 1352926 h 4300843"/>
              <a:gd name="connsiteX25" fmla="*/ 619734 w 5153205"/>
              <a:gd name="connsiteY25" fmla="*/ 1393870 h 4300843"/>
              <a:gd name="connsiteX26" fmla="*/ 592438 w 5153205"/>
              <a:gd name="connsiteY26" fmla="*/ 1448461 h 4300843"/>
              <a:gd name="connsiteX27" fmla="*/ 578790 w 5153205"/>
              <a:gd name="connsiteY27" fmla="*/ 1489404 h 4300843"/>
              <a:gd name="connsiteX28" fmla="*/ 510551 w 5153205"/>
              <a:gd name="connsiteY28" fmla="*/ 1571291 h 4300843"/>
              <a:gd name="connsiteX29" fmla="*/ 455960 w 5153205"/>
              <a:gd name="connsiteY29" fmla="*/ 1721416 h 4300843"/>
              <a:gd name="connsiteX30" fmla="*/ 387722 w 5153205"/>
              <a:gd name="connsiteY30" fmla="*/ 1844246 h 4300843"/>
              <a:gd name="connsiteX31" fmla="*/ 374074 w 5153205"/>
              <a:gd name="connsiteY31" fmla="*/ 1885189 h 4300843"/>
              <a:gd name="connsiteX32" fmla="*/ 305835 w 5153205"/>
              <a:gd name="connsiteY32" fmla="*/ 1967076 h 4300843"/>
              <a:gd name="connsiteX33" fmla="*/ 264892 w 5153205"/>
              <a:gd name="connsiteY33" fmla="*/ 2062610 h 4300843"/>
              <a:gd name="connsiteX34" fmla="*/ 251244 w 5153205"/>
              <a:gd name="connsiteY34" fmla="*/ 2103553 h 4300843"/>
              <a:gd name="connsiteX35" fmla="*/ 183005 w 5153205"/>
              <a:gd name="connsiteY35" fmla="*/ 2212735 h 4300843"/>
              <a:gd name="connsiteX36" fmla="*/ 169357 w 5153205"/>
              <a:gd name="connsiteY36" fmla="*/ 2267326 h 4300843"/>
              <a:gd name="connsiteX37" fmla="*/ 142062 w 5153205"/>
              <a:gd name="connsiteY37" fmla="*/ 2308270 h 4300843"/>
              <a:gd name="connsiteX38" fmla="*/ 128414 w 5153205"/>
              <a:gd name="connsiteY38" fmla="*/ 2417452 h 4300843"/>
              <a:gd name="connsiteX39" fmla="*/ 87471 w 5153205"/>
              <a:gd name="connsiteY39" fmla="*/ 2744998 h 4300843"/>
              <a:gd name="connsiteX40" fmla="*/ 60175 w 5153205"/>
              <a:gd name="connsiteY40" fmla="*/ 3004305 h 4300843"/>
              <a:gd name="connsiteX41" fmla="*/ 46528 w 5153205"/>
              <a:gd name="connsiteY41" fmla="*/ 3249965 h 4300843"/>
              <a:gd name="connsiteX42" fmla="*/ 19232 w 5153205"/>
              <a:gd name="connsiteY42" fmla="*/ 3372795 h 4300843"/>
              <a:gd name="connsiteX43" fmla="*/ 5584 w 5153205"/>
              <a:gd name="connsiteY43" fmla="*/ 3481977 h 4300843"/>
              <a:gd name="connsiteX44" fmla="*/ 19232 w 5153205"/>
              <a:gd name="connsiteY44" fmla="*/ 3877763 h 4300843"/>
              <a:gd name="connsiteX45" fmla="*/ 223948 w 5153205"/>
              <a:gd name="connsiteY45" fmla="*/ 4178013 h 4300843"/>
              <a:gd name="connsiteX46" fmla="*/ 469608 w 5153205"/>
              <a:gd name="connsiteY46" fmla="*/ 4232604 h 4300843"/>
              <a:gd name="connsiteX47" fmla="*/ 1711554 w 5153205"/>
              <a:gd name="connsiteY47" fmla="*/ 4300843 h 4300843"/>
              <a:gd name="connsiteX48" fmla="*/ 4359220 w 5153205"/>
              <a:gd name="connsiteY48" fmla="*/ 4287195 h 4300843"/>
              <a:gd name="connsiteX49" fmla="*/ 4905131 w 5153205"/>
              <a:gd name="connsiteY49" fmla="*/ 4259899 h 4300843"/>
              <a:gd name="connsiteX50" fmla="*/ 4946074 w 5153205"/>
              <a:gd name="connsiteY50" fmla="*/ 4218956 h 4300843"/>
              <a:gd name="connsiteX51" fmla="*/ 4987017 w 5153205"/>
              <a:gd name="connsiteY51" fmla="*/ 4205308 h 4300843"/>
              <a:gd name="connsiteX52" fmla="*/ 5014313 w 5153205"/>
              <a:gd name="connsiteY52" fmla="*/ 4164365 h 4300843"/>
              <a:gd name="connsiteX53" fmla="*/ 5027960 w 5153205"/>
              <a:gd name="connsiteY53" fmla="*/ 4123422 h 4300843"/>
              <a:gd name="connsiteX54" fmla="*/ 5068904 w 5153205"/>
              <a:gd name="connsiteY54" fmla="*/ 4082479 h 4300843"/>
              <a:gd name="connsiteX55" fmla="*/ 5096199 w 5153205"/>
              <a:gd name="connsiteY55" fmla="*/ 3959649 h 4300843"/>
              <a:gd name="connsiteX56" fmla="*/ 5137142 w 5153205"/>
              <a:gd name="connsiteY56" fmla="*/ 3850467 h 4300843"/>
              <a:gd name="connsiteX57" fmla="*/ 5150790 w 5153205"/>
              <a:gd name="connsiteY57" fmla="*/ 3386443 h 4300843"/>
              <a:gd name="connsiteX58" fmla="*/ 5123495 w 5153205"/>
              <a:gd name="connsiteY58" fmla="*/ 2649464 h 4300843"/>
              <a:gd name="connsiteX59" fmla="*/ 5055256 w 5153205"/>
              <a:gd name="connsiteY59" fmla="*/ 2321917 h 4300843"/>
              <a:gd name="connsiteX60" fmla="*/ 5014313 w 5153205"/>
              <a:gd name="connsiteY60" fmla="*/ 2253679 h 4300843"/>
              <a:gd name="connsiteX61" fmla="*/ 4973369 w 5153205"/>
              <a:gd name="connsiteY61" fmla="*/ 2130849 h 4300843"/>
              <a:gd name="connsiteX62" fmla="*/ 4959722 w 5153205"/>
              <a:gd name="connsiteY62" fmla="*/ 2089905 h 4300843"/>
              <a:gd name="connsiteX63" fmla="*/ 4891483 w 5153205"/>
              <a:gd name="connsiteY63" fmla="*/ 1967076 h 4300843"/>
              <a:gd name="connsiteX64" fmla="*/ 4877835 w 5153205"/>
              <a:gd name="connsiteY64" fmla="*/ 1926132 h 4300843"/>
              <a:gd name="connsiteX65" fmla="*/ 4768653 w 5153205"/>
              <a:gd name="connsiteY65" fmla="*/ 1803302 h 4300843"/>
              <a:gd name="connsiteX66" fmla="*/ 4673119 w 5153205"/>
              <a:gd name="connsiteY66" fmla="*/ 1680473 h 4300843"/>
              <a:gd name="connsiteX67" fmla="*/ 4604880 w 5153205"/>
              <a:gd name="connsiteY67" fmla="*/ 1584938 h 4300843"/>
              <a:gd name="connsiteX68" fmla="*/ 4522993 w 5153205"/>
              <a:gd name="connsiteY68" fmla="*/ 1503052 h 4300843"/>
              <a:gd name="connsiteX69" fmla="*/ 4482050 w 5153205"/>
              <a:gd name="connsiteY69" fmla="*/ 1462108 h 4300843"/>
              <a:gd name="connsiteX70" fmla="*/ 4386516 w 5153205"/>
              <a:gd name="connsiteY70" fmla="*/ 1339279 h 4300843"/>
              <a:gd name="connsiteX71" fmla="*/ 4318277 w 5153205"/>
              <a:gd name="connsiteY71" fmla="*/ 1271040 h 4300843"/>
              <a:gd name="connsiteX72" fmla="*/ 4277334 w 5153205"/>
              <a:gd name="connsiteY72" fmla="*/ 1230096 h 4300843"/>
              <a:gd name="connsiteX73" fmla="*/ 4236390 w 5153205"/>
              <a:gd name="connsiteY73" fmla="*/ 1216449 h 4300843"/>
              <a:gd name="connsiteX74" fmla="*/ 4181799 w 5153205"/>
              <a:gd name="connsiteY74" fmla="*/ 1148210 h 4300843"/>
              <a:gd name="connsiteX75" fmla="*/ 4154504 w 5153205"/>
              <a:gd name="connsiteY75" fmla="*/ 1107267 h 4300843"/>
              <a:gd name="connsiteX76" fmla="*/ 4113560 w 5153205"/>
              <a:gd name="connsiteY76" fmla="*/ 1093619 h 4300843"/>
              <a:gd name="connsiteX77" fmla="*/ 3990731 w 5153205"/>
              <a:gd name="connsiteY77" fmla="*/ 970789 h 4300843"/>
              <a:gd name="connsiteX78" fmla="*/ 3949787 w 5153205"/>
              <a:gd name="connsiteY78" fmla="*/ 929846 h 4300843"/>
              <a:gd name="connsiteX79" fmla="*/ 3813310 w 5153205"/>
              <a:gd name="connsiteY79" fmla="*/ 779720 h 4300843"/>
              <a:gd name="connsiteX80" fmla="*/ 3704128 w 5153205"/>
              <a:gd name="connsiteY80" fmla="*/ 697834 h 4300843"/>
              <a:gd name="connsiteX81" fmla="*/ 3649537 w 5153205"/>
              <a:gd name="connsiteY81" fmla="*/ 615947 h 4300843"/>
              <a:gd name="connsiteX82" fmla="*/ 3581298 w 5153205"/>
              <a:gd name="connsiteY82" fmla="*/ 534061 h 4300843"/>
              <a:gd name="connsiteX83" fmla="*/ 3540354 w 5153205"/>
              <a:gd name="connsiteY83" fmla="*/ 520413 h 4300843"/>
              <a:gd name="connsiteX84" fmla="*/ 3458468 w 5153205"/>
              <a:gd name="connsiteY84" fmla="*/ 438526 h 4300843"/>
              <a:gd name="connsiteX85" fmla="*/ 3417525 w 5153205"/>
              <a:gd name="connsiteY85" fmla="*/ 397583 h 4300843"/>
              <a:gd name="connsiteX86" fmla="*/ 3376581 w 5153205"/>
              <a:gd name="connsiteY86" fmla="*/ 370288 h 4300843"/>
              <a:gd name="connsiteX87" fmla="*/ 3362934 w 5153205"/>
              <a:gd name="connsiteY87" fmla="*/ 329344 h 4300843"/>
              <a:gd name="connsiteX88" fmla="*/ 3321990 w 5153205"/>
              <a:gd name="connsiteY88" fmla="*/ 315696 h 4300843"/>
              <a:gd name="connsiteX89" fmla="*/ 3281047 w 5153205"/>
              <a:gd name="connsiteY89" fmla="*/ 288401 h 4300843"/>
              <a:gd name="connsiteX90" fmla="*/ 3253751 w 5153205"/>
              <a:gd name="connsiteY90" fmla="*/ 247458 h 4300843"/>
              <a:gd name="connsiteX91" fmla="*/ 3240104 w 5153205"/>
              <a:gd name="connsiteY91" fmla="*/ 206514 h 4300843"/>
              <a:gd name="connsiteX92" fmla="*/ 3199160 w 5153205"/>
              <a:gd name="connsiteY92" fmla="*/ 192867 h 4300843"/>
              <a:gd name="connsiteX93" fmla="*/ 3035387 w 5153205"/>
              <a:gd name="connsiteY93" fmla="*/ 110980 h 4300843"/>
              <a:gd name="connsiteX94" fmla="*/ 2803376 w 5153205"/>
              <a:gd name="connsiteY94" fmla="*/ 29094 h 4300843"/>
              <a:gd name="connsiteX95" fmla="*/ 2516772 w 5153205"/>
              <a:gd name="connsiteY95" fmla="*/ 1798 h 4300843"/>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946074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27960 w 5153205"/>
              <a:gd name="connsiteY52" fmla="*/ 4123422 h 4301934"/>
              <a:gd name="connsiteX53" fmla="*/ 5068904 w 5153205"/>
              <a:gd name="connsiteY53" fmla="*/ 4082479 h 4301934"/>
              <a:gd name="connsiteX54" fmla="*/ 5096199 w 5153205"/>
              <a:gd name="connsiteY54" fmla="*/ 3959649 h 4301934"/>
              <a:gd name="connsiteX55" fmla="*/ 5137142 w 5153205"/>
              <a:gd name="connsiteY55" fmla="*/ 3850467 h 4301934"/>
              <a:gd name="connsiteX56" fmla="*/ 5150790 w 5153205"/>
              <a:gd name="connsiteY56" fmla="*/ 3386443 h 4301934"/>
              <a:gd name="connsiteX57" fmla="*/ 5123495 w 5153205"/>
              <a:gd name="connsiteY57" fmla="*/ 2649464 h 4301934"/>
              <a:gd name="connsiteX58" fmla="*/ 5055256 w 5153205"/>
              <a:gd name="connsiteY58" fmla="*/ 2321917 h 4301934"/>
              <a:gd name="connsiteX59" fmla="*/ 5014313 w 5153205"/>
              <a:gd name="connsiteY59" fmla="*/ 2253679 h 4301934"/>
              <a:gd name="connsiteX60" fmla="*/ 4973369 w 5153205"/>
              <a:gd name="connsiteY60" fmla="*/ 2130849 h 4301934"/>
              <a:gd name="connsiteX61" fmla="*/ 4959722 w 5153205"/>
              <a:gd name="connsiteY61" fmla="*/ 2089905 h 4301934"/>
              <a:gd name="connsiteX62" fmla="*/ 4891483 w 5153205"/>
              <a:gd name="connsiteY62" fmla="*/ 1967076 h 4301934"/>
              <a:gd name="connsiteX63" fmla="*/ 4877835 w 5153205"/>
              <a:gd name="connsiteY63" fmla="*/ 1926132 h 4301934"/>
              <a:gd name="connsiteX64" fmla="*/ 4768653 w 5153205"/>
              <a:gd name="connsiteY64" fmla="*/ 1803302 h 4301934"/>
              <a:gd name="connsiteX65" fmla="*/ 4673119 w 5153205"/>
              <a:gd name="connsiteY65" fmla="*/ 1680473 h 4301934"/>
              <a:gd name="connsiteX66" fmla="*/ 4604880 w 5153205"/>
              <a:gd name="connsiteY66" fmla="*/ 1584938 h 4301934"/>
              <a:gd name="connsiteX67" fmla="*/ 4522993 w 5153205"/>
              <a:gd name="connsiteY67" fmla="*/ 1503052 h 4301934"/>
              <a:gd name="connsiteX68" fmla="*/ 4482050 w 5153205"/>
              <a:gd name="connsiteY68" fmla="*/ 1462108 h 4301934"/>
              <a:gd name="connsiteX69" fmla="*/ 4386516 w 5153205"/>
              <a:gd name="connsiteY69" fmla="*/ 1339279 h 4301934"/>
              <a:gd name="connsiteX70" fmla="*/ 4318277 w 5153205"/>
              <a:gd name="connsiteY70" fmla="*/ 1271040 h 4301934"/>
              <a:gd name="connsiteX71" fmla="*/ 4277334 w 5153205"/>
              <a:gd name="connsiteY71" fmla="*/ 1230096 h 4301934"/>
              <a:gd name="connsiteX72" fmla="*/ 4236390 w 5153205"/>
              <a:gd name="connsiteY72" fmla="*/ 1216449 h 4301934"/>
              <a:gd name="connsiteX73" fmla="*/ 4181799 w 5153205"/>
              <a:gd name="connsiteY73" fmla="*/ 1148210 h 4301934"/>
              <a:gd name="connsiteX74" fmla="*/ 4154504 w 5153205"/>
              <a:gd name="connsiteY74" fmla="*/ 1107267 h 4301934"/>
              <a:gd name="connsiteX75" fmla="*/ 4113560 w 5153205"/>
              <a:gd name="connsiteY75" fmla="*/ 1093619 h 4301934"/>
              <a:gd name="connsiteX76" fmla="*/ 3990731 w 5153205"/>
              <a:gd name="connsiteY76" fmla="*/ 970789 h 4301934"/>
              <a:gd name="connsiteX77" fmla="*/ 3949787 w 5153205"/>
              <a:gd name="connsiteY77" fmla="*/ 929846 h 4301934"/>
              <a:gd name="connsiteX78" fmla="*/ 3813310 w 5153205"/>
              <a:gd name="connsiteY78" fmla="*/ 779720 h 4301934"/>
              <a:gd name="connsiteX79" fmla="*/ 3704128 w 5153205"/>
              <a:gd name="connsiteY79" fmla="*/ 697834 h 4301934"/>
              <a:gd name="connsiteX80" fmla="*/ 3649537 w 5153205"/>
              <a:gd name="connsiteY80" fmla="*/ 615947 h 4301934"/>
              <a:gd name="connsiteX81" fmla="*/ 3581298 w 5153205"/>
              <a:gd name="connsiteY81" fmla="*/ 534061 h 4301934"/>
              <a:gd name="connsiteX82" fmla="*/ 3540354 w 5153205"/>
              <a:gd name="connsiteY82" fmla="*/ 520413 h 4301934"/>
              <a:gd name="connsiteX83" fmla="*/ 3458468 w 5153205"/>
              <a:gd name="connsiteY83" fmla="*/ 438526 h 4301934"/>
              <a:gd name="connsiteX84" fmla="*/ 3417525 w 5153205"/>
              <a:gd name="connsiteY84" fmla="*/ 397583 h 4301934"/>
              <a:gd name="connsiteX85" fmla="*/ 3376581 w 5153205"/>
              <a:gd name="connsiteY85" fmla="*/ 370288 h 4301934"/>
              <a:gd name="connsiteX86" fmla="*/ 3362934 w 5153205"/>
              <a:gd name="connsiteY86" fmla="*/ 329344 h 4301934"/>
              <a:gd name="connsiteX87" fmla="*/ 3321990 w 5153205"/>
              <a:gd name="connsiteY87" fmla="*/ 315696 h 4301934"/>
              <a:gd name="connsiteX88" fmla="*/ 3281047 w 5153205"/>
              <a:gd name="connsiteY88" fmla="*/ 288401 h 4301934"/>
              <a:gd name="connsiteX89" fmla="*/ 3253751 w 5153205"/>
              <a:gd name="connsiteY89" fmla="*/ 247458 h 4301934"/>
              <a:gd name="connsiteX90" fmla="*/ 3240104 w 5153205"/>
              <a:gd name="connsiteY90" fmla="*/ 206514 h 4301934"/>
              <a:gd name="connsiteX91" fmla="*/ 3199160 w 5153205"/>
              <a:gd name="connsiteY91" fmla="*/ 192867 h 4301934"/>
              <a:gd name="connsiteX92" fmla="*/ 3035387 w 5153205"/>
              <a:gd name="connsiteY92" fmla="*/ 110980 h 4301934"/>
              <a:gd name="connsiteX93" fmla="*/ 2803376 w 5153205"/>
              <a:gd name="connsiteY93" fmla="*/ 29094 h 4301934"/>
              <a:gd name="connsiteX94" fmla="*/ 2516772 w 5153205"/>
              <a:gd name="connsiteY94"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27960 w 5153205"/>
              <a:gd name="connsiteY51" fmla="*/ 4123422 h 4301934"/>
              <a:gd name="connsiteX52" fmla="*/ 5068904 w 5153205"/>
              <a:gd name="connsiteY52" fmla="*/ 4082479 h 4301934"/>
              <a:gd name="connsiteX53" fmla="*/ 5096199 w 5153205"/>
              <a:gd name="connsiteY53" fmla="*/ 3959649 h 4301934"/>
              <a:gd name="connsiteX54" fmla="*/ 5137142 w 5153205"/>
              <a:gd name="connsiteY54" fmla="*/ 3850467 h 4301934"/>
              <a:gd name="connsiteX55" fmla="*/ 5150790 w 5153205"/>
              <a:gd name="connsiteY55" fmla="*/ 3386443 h 4301934"/>
              <a:gd name="connsiteX56" fmla="*/ 5123495 w 5153205"/>
              <a:gd name="connsiteY56" fmla="*/ 2649464 h 4301934"/>
              <a:gd name="connsiteX57" fmla="*/ 5055256 w 5153205"/>
              <a:gd name="connsiteY57" fmla="*/ 2321917 h 4301934"/>
              <a:gd name="connsiteX58" fmla="*/ 5014313 w 5153205"/>
              <a:gd name="connsiteY58" fmla="*/ 2253679 h 4301934"/>
              <a:gd name="connsiteX59" fmla="*/ 4973369 w 5153205"/>
              <a:gd name="connsiteY59" fmla="*/ 2130849 h 4301934"/>
              <a:gd name="connsiteX60" fmla="*/ 4959722 w 5153205"/>
              <a:gd name="connsiteY60" fmla="*/ 2089905 h 4301934"/>
              <a:gd name="connsiteX61" fmla="*/ 4891483 w 5153205"/>
              <a:gd name="connsiteY61" fmla="*/ 1967076 h 4301934"/>
              <a:gd name="connsiteX62" fmla="*/ 4877835 w 5153205"/>
              <a:gd name="connsiteY62" fmla="*/ 1926132 h 4301934"/>
              <a:gd name="connsiteX63" fmla="*/ 4768653 w 5153205"/>
              <a:gd name="connsiteY63" fmla="*/ 1803302 h 4301934"/>
              <a:gd name="connsiteX64" fmla="*/ 4673119 w 5153205"/>
              <a:gd name="connsiteY64" fmla="*/ 1680473 h 4301934"/>
              <a:gd name="connsiteX65" fmla="*/ 4604880 w 5153205"/>
              <a:gd name="connsiteY65" fmla="*/ 1584938 h 4301934"/>
              <a:gd name="connsiteX66" fmla="*/ 4522993 w 5153205"/>
              <a:gd name="connsiteY66" fmla="*/ 1503052 h 4301934"/>
              <a:gd name="connsiteX67" fmla="*/ 4482050 w 5153205"/>
              <a:gd name="connsiteY67" fmla="*/ 1462108 h 4301934"/>
              <a:gd name="connsiteX68" fmla="*/ 4386516 w 5153205"/>
              <a:gd name="connsiteY68" fmla="*/ 1339279 h 4301934"/>
              <a:gd name="connsiteX69" fmla="*/ 4318277 w 5153205"/>
              <a:gd name="connsiteY69" fmla="*/ 1271040 h 4301934"/>
              <a:gd name="connsiteX70" fmla="*/ 4277334 w 5153205"/>
              <a:gd name="connsiteY70" fmla="*/ 1230096 h 4301934"/>
              <a:gd name="connsiteX71" fmla="*/ 4236390 w 5153205"/>
              <a:gd name="connsiteY71" fmla="*/ 1216449 h 4301934"/>
              <a:gd name="connsiteX72" fmla="*/ 4181799 w 5153205"/>
              <a:gd name="connsiteY72" fmla="*/ 1148210 h 4301934"/>
              <a:gd name="connsiteX73" fmla="*/ 4154504 w 5153205"/>
              <a:gd name="connsiteY73" fmla="*/ 1107267 h 4301934"/>
              <a:gd name="connsiteX74" fmla="*/ 4113560 w 5153205"/>
              <a:gd name="connsiteY74" fmla="*/ 1093619 h 4301934"/>
              <a:gd name="connsiteX75" fmla="*/ 3990731 w 5153205"/>
              <a:gd name="connsiteY75" fmla="*/ 970789 h 4301934"/>
              <a:gd name="connsiteX76" fmla="*/ 3949787 w 5153205"/>
              <a:gd name="connsiteY76" fmla="*/ 929846 h 4301934"/>
              <a:gd name="connsiteX77" fmla="*/ 3813310 w 5153205"/>
              <a:gd name="connsiteY77" fmla="*/ 779720 h 4301934"/>
              <a:gd name="connsiteX78" fmla="*/ 3704128 w 5153205"/>
              <a:gd name="connsiteY78" fmla="*/ 697834 h 4301934"/>
              <a:gd name="connsiteX79" fmla="*/ 3649537 w 5153205"/>
              <a:gd name="connsiteY79" fmla="*/ 615947 h 4301934"/>
              <a:gd name="connsiteX80" fmla="*/ 3581298 w 5153205"/>
              <a:gd name="connsiteY80" fmla="*/ 534061 h 4301934"/>
              <a:gd name="connsiteX81" fmla="*/ 3540354 w 5153205"/>
              <a:gd name="connsiteY81" fmla="*/ 520413 h 4301934"/>
              <a:gd name="connsiteX82" fmla="*/ 3458468 w 5153205"/>
              <a:gd name="connsiteY82" fmla="*/ 438526 h 4301934"/>
              <a:gd name="connsiteX83" fmla="*/ 3417525 w 5153205"/>
              <a:gd name="connsiteY83" fmla="*/ 397583 h 4301934"/>
              <a:gd name="connsiteX84" fmla="*/ 3376581 w 5153205"/>
              <a:gd name="connsiteY84" fmla="*/ 370288 h 4301934"/>
              <a:gd name="connsiteX85" fmla="*/ 3362934 w 5153205"/>
              <a:gd name="connsiteY85" fmla="*/ 329344 h 4301934"/>
              <a:gd name="connsiteX86" fmla="*/ 3321990 w 5153205"/>
              <a:gd name="connsiteY86" fmla="*/ 315696 h 4301934"/>
              <a:gd name="connsiteX87" fmla="*/ 3281047 w 5153205"/>
              <a:gd name="connsiteY87" fmla="*/ 288401 h 4301934"/>
              <a:gd name="connsiteX88" fmla="*/ 3253751 w 5153205"/>
              <a:gd name="connsiteY88" fmla="*/ 247458 h 4301934"/>
              <a:gd name="connsiteX89" fmla="*/ 3240104 w 5153205"/>
              <a:gd name="connsiteY89" fmla="*/ 206514 h 4301934"/>
              <a:gd name="connsiteX90" fmla="*/ 3199160 w 5153205"/>
              <a:gd name="connsiteY90" fmla="*/ 192867 h 4301934"/>
              <a:gd name="connsiteX91" fmla="*/ 3035387 w 5153205"/>
              <a:gd name="connsiteY91" fmla="*/ 110980 h 4301934"/>
              <a:gd name="connsiteX92" fmla="*/ 2803376 w 5153205"/>
              <a:gd name="connsiteY92" fmla="*/ 29094 h 4301934"/>
              <a:gd name="connsiteX93" fmla="*/ 2516772 w 5153205"/>
              <a:gd name="connsiteY93"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68904 w 5153205"/>
              <a:gd name="connsiteY51" fmla="*/ 4082479 h 4301934"/>
              <a:gd name="connsiteX52" fmla="*/ 5096199 w 5153205"/>
              <a:gd name="connsiteY52" fmla="*/ 3959649 h 4301934"/>
              <a:gd name="connsiteX53" fmla="*/ 5137142 w 5153205"/>
              <a:gd name="connsiteY53" fmla="*/ 3850467 h 4301934"/>
              <a:gd name="connsiteX54" fmla="*/ 5150790 w 5153205"/>
              <a:gd name="connsiteY54" fmla="*/ 3386443 h 4301934"/>
              <a:gd name="connsiteX55" fmla="*/ 5123495 w 5153205"/>
              <a:gd name="connsiteY55" fmla="*/ 2649464 h 4301934"/>
              <a:gd name="connsiteX56" fmla="*/ 5055256 w 5153205"/>
              <a:gd name="connsiteY56" fmla="*/ 2321917 h 4301934"/>
              <a:gd name="connsiteX57" fmla="*/ 5014313 w 5153205"/>
              <a:gd name="connsiteY57" fmla="*/ 2253679 h 4301934"/>
              <a:gd name="connsiteX58" fmla="*/ 4973369 w 5153205"/>
              <a:gd name="connsiteY58" fmla="*/ 2130849 h 4301934"/>
              <a:gd name="connsiteX59" fmla="*/ 4959722 w 5153205"/>
              <a:gd name="connsiteY59" fmla="*/ 2089905 h 4301934"/>
              <a:gd name="connsiteX60" fmla="*/ 4891483 w 5153205"/>
              <a:gd name="connsiteY60" fmla="*/ 1967076 h 4301934"/>
              <a:gd name="connsiteX61" fmla="*/ 4877835 w 5153205"/>
              <a:gd name="connsiteY61" fmla="*/ 1926132 h 4301934"/>
              <a:gd name="connsiteX62" fmla="*/ 4768653 w 5153205"/>
              <a:gd name="connsiteY62" fmla="*/ 1803302 h 4301934"/>
              <a:gd name="connsiteX63" fmla="*/ 4673119 w 5153205"/>
              <a:gd name="connsiteY63" fmla="*/ 1680473 h 4301934"/>
              <a:gd name="connsiteX64" fmla="*/ 4604880 w 5153205"/>
              <a:gd name="connsiteY64" fmla="*/ 1584938 h 4301934"/>
              <a:gd name="connsiteX65" fmla="*/ 4522993 w 5153205"/>
              <a:gd name="connsiteY65" fmla="*/ 1503052 h 4301934"/>
              <a:gd name="connsiteX66" fmla="*/ 4482050 w 5153205"/>
              <a:gd name="connsiteY66" fmla="*/ 1462108 h 4301934"/>
              <a:gd name="connsiteX67" fmla="*/ 4386516 w 5153205"/>
              <a:gd name="connsiteY67" fmla="*/ 1339279 h 4301934"/>
              <a:gd name="connsiteX68" fmla="*/ 4318277 w 5153205"/>
              <a:gd name="connsiteY68" fmla="*/ 1271040 h 4301934"/>
              <a:gd name="connsiteX69" fmla="*/ 4277334 w 5153205"/>
              <a:gd name="connsiteY69" fmla="*/ 1230096 h 4301934"/>
              <a:gd name="connsiteX70" fmla="*/ 4236390 w 5153205"/>
              <a:gd name="connsiteY70" fmla="*/ 1216449 h 4301934"/>
              <a:gd name="connsiteX71" fmla="*/ 4181799 w 5153205"/>
              <a:gd name="connsiteY71" fmla="*/ 1148210 h 4301934"/>
              <a:gd name="connsiteX72" fmla="*/ 4154504 w 5153205"/>
              <a:gd name="connsiteY72" fmla="*/ 1107267 h 4301934"/>
              <a:gd name="connsiteX73" fmla="*/ 4113560 w 5153205"/>
              <a:gd name="connsiteY73" fmla="*/ 1093619 h 4301934"/>
              <a:gd name="connsiteX74" fmla="*/ 3990731 w 5153205"/>
              <a:gd name="connsiteY74" fmla="*/ 970789 h 4301934"/>
              <a:gd name="connsiteX75" fmla="*/ 3949787 w 5153205"/>
              <a:gd name="connsiteY75" fmla="*/ 929846 h 4301934"/>
              <a:gd name="connsiteX76" fmla="*/ 3813310 w 5153205"/>
              <a:gd name="connsiteY76" fmla="*/ 779720 h 4301934"/>
              <a:gd name="connsiteX77" fmla="*/ 3704128 w 5153205"/>
              <a:gd name="connsiteY77" fmla="*/ 697834 h 4301934"/>
              <a:gd name="connsiteX78" fmla="*/ 3649537 w 5153205"/>
              <a:gd name="connsiteY78" fmla="*/ 615947 h 4301934"/>
              <a:gd name="connsiteX79" fmla="*/ 3581298 w 5153205"/>
              <a:gd name="connsiteY79" fmla="*/ 534061 h 4301934"/>
              <a:gd name="connsiteX80" fmla="*/ 3540354 w 5153205"/>
              <a:gd name="connsiteY80" fmla="*/ 520413 h 4301934"/>
              <a:gd name="connsiteX81" fmla="*/ 3458468 w 5153205"/>
              <a:gd name="connsiteY81" fmla="*/ 438526 h 4301934"/>
              <a:gd name="connsiteX82" fmla="*/ 3417525 w 5153205"/>
              <a:gd name="connsiteY82" fmla="*/ 397583 h 4301934"/>
              <a:gd name="connsiteX83" fmla="*/ 3376581 w 5153205"/>
              <a:gd name="connsiteY83" fmla="*/ 370288 h 4301934"/>
              <a:gd name="connsiteX84" fmla="*/ 3362934 w 5153205"/>
              <a:gd name="connsiteY84" fmla="*/ 329344 h 4301934"/>
              <a:gd name="connsiteX85" fmla="*/ 3321990 w 5153205"/>
              <a:gd name="connsiteY85" fmla="*/ 315696 h 4301934"/>
              <a:gd name="connsiteX86" fmla="*/ 3281047 w 5153205"/>
              <a:gd name="connsiteY86" fmla="*/ 288401 h 4301934"/>
              <a:gd name="connsiteX87" fmla="*/ 3253751 w 5153205"/>
              <a:gd name="connsiteY87" fmla="*/ 247458 h 4301934"/>
              <a:gd name="connsiteX88" fmla="*/ 3240104 w 5153205"/>
              <a:gd name="connsiteY88" fmla="*/ 206514 h 4301934"/>
              <a:gd name="connsiteX89" fmla="*/ 3199160 w 5153205"/>
              <a:gd name="connsiteY89" fmla="*/ 192867 h 4301934"/>
              <a:gd name="connsiteX90" fmla="*/ 3035387 w 5153205"/>
              <a:gd name="connsiteY90" fmla="*/ 110980 h 4301934"/>
              <a:gd name="connsiteX91" fmla="*/ 2803376 w 5153205"/>
              <a:gd name="connsiteY91" fmla="*/ 29094 h 4301934"/>
              <a:gd name="connsiteX92" fmla="*/ 2516772 w 5153205"/>
              <a:gd name="connsiteY9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68904 w 5153205"/>
              <a:gd name="connsiteY50" fmla="*/ 4082479 h 4301934"/>
              <a:gd name="connsiteX51" fmla="*/ 5096199 w 5153205"/>
              <a:gd name="connsiteY51" fmla="*/ 3959649 h 4301934"/>
              <a:gd name="connsiteX52" fmla="*/ 5137142 w 5153205"/>
              <a:gd name="connsiteY52" fmla="*/ 3850467 h 4301934"/>
              <a:gd name="connsiteX53" fmla="*/ 5150790 w 5153205"/>
              <a:gd name="connsiteY53" fmla="*/ 3386443 h 4301934"/>
              <a:gd name="connsiteX54" fmla="*/ 5123495 w 5153205"/>
              <a:gd name="connsiteY54" fmla="*/ 2649464 h 4301934"/>
              <a:gd name="connsiteX55" fmla="*/ 5055256 w 5153205"/>
              <a:gd name="connsiteY55" fmla="*/ 2321917 h 4301934"/>
              <a:gd name="connsiteX56" fmla="*/ 5014313 w 5153205"/>
              <a:gd name="connsiteY56" fmla="*/ 2253679 h 4301934"/>
              <a:gd name="connsiteX57" fmla="*/ 4973369 w 5153205"/>
              <a:gd name="connsiteY57" fmla="*/ 2130849 h 4301934"/>
              <a:gd name="connsiteX58" fmla="*/ 4959722 w 5153205"/>
              <a:gd name="connsiteY58" fmla="*/ 2089905 h 4301934"/>
              <a:gd name="connsiteX59" fmla="*/ 4891483 w 5153205"/>
              <a:gd name="connsiteY59" fmla="*/ 1967076 h 4301934"/>
              <a:gd name="connsiteX60" fmla="*/ 4877835 w 5153205"/>
              <a:gd name="connsiteY60" fmla="*/ 1926132 h 4301934"/>
              <a:gd name="connsiteX61" fmla="*/ 4768653 w 5153205"/>
              <a:gd name="connsiteY61" fmla="*/ 1803302 h 4301934"/>
              <a:gd name="connsiteX62" fmla="*/ 4673119 w 5153205"/>
              <a:gd name="connsiteY62" fmla="*/ 1680473 h 4301934"/>
              <a:gd name="connsiteX63" fmla="*/ 4604880 w 5153205"/>
              <a:gd name="connsiteY63" fmla="*/ 1584938 h 4301934"/>
              <a:gd name="connsiteX64" fmla="*/ 4522993 w 5153205"/>
              <a:gd name="connsiteY64" fmla="*/ 1503052 h 4301934"/>
              <a:gd name="connsiteX65" fmla="*/ 4482050 w 5153205"/>
              <a:gd name="connsiteY65" fmla="*/ 1462108 h 4301934"/>
              <a:gd name="connsiteX66" fmla="*/ 4386516 w 5153205"/>
              <a:gd name="connsiteY66" fmla="*/ 1339279 h 4301934"/>
              <a:gd name="connsiteX67" fmla="*/ 4318277 w 5153205"/>
              <a:gd name="connsiteY67" fmla="*/ 1271040 h 4301934"/>
              <a:gd name="connsiteX68" fmla="*/ 4277334 w 5153205"/>
              <a:gd name="connsiteY68" fmla="*/ 1230096 h 4301934"/>
              <a:gd name="connsiteX69" fmla="*/ 4236390 w 5153205"/>
              <a:gd name="connsiteY69" fmla="*/ 1216449 h 4301934"/>
              <a:gd name="connsiteX70" fmla="*/ 4181799 w 5153205"/>
              <a:gd name="connsiteY70" fmla="*/ 1148210 h 4301934"/>
              <a:gd name="connsiteX71" fmla="*/ 4154504 w 5153205"/>
              <a:gd name="connsiteY71" fmla="*/ 1107267 h 4301934"/>
              <a:gd name="connsiteX72" fmla="*/ 4113560 w 5153205"/>
              <a:gd name="connsiteY72" fmla="*/ 1093619 h 4301934"/>
              <a:gd name="connsiteX73" fmla="*/ 3990731 w 5153205"/>
              <a:gd name="connsiteY73" fmla="*/ 970789 h 4301934"/>
              <a:gd name="connsiteX74" fmla="*/ 3949787 w 5153205"/>
              <a:gd name="connsiteY74" fmla="*/ 929846 h 4301934"/>
              <a:gd name="connsiteX75" fmla="*/ 3813310 w 5153205"/>
              <a:gd name="connsiteY75" fmla="*/ 779720 h 4301934"/>
              <a:gd name="connsiteX76" fmla="*/ 3704128 w 5153205"/>
              <a:gd name="connsiteY76" fmla="*/ 697834 h 4301934"/>
              <a:gd name="connsiteX77" fmla="*/ 3649537 w 5153205"/>
              <a:gd name="connsiteY77" fmla="*/ 615947 h 4301934"/>
              <a:gd name="connsiteX78" fmla="*/ 3581298 w 5153205"/>
              <a:gd name="connsiteY78" fmla="*/ 534061 h 4301934"/>
              <a:gd name="connsiteX79" fmla="*/ 3540354 w 5153205"/>
              <a:gd name="connsiteY79" fmla="*/ 520413 h 4301934"/>
              <a:gd name="connsiteX80" fmla="*/ 3458468 w 5153205"/>
              <a:gd name="connsiteY80" fmla="*/ 438526 h 4301934"/>
              <a:gd name="connsiteX81" fmla="*/ 3417525 w 5153205"/>
              <a:gd name="connsiteY81" fmla="*/ 397583 h 4301934"/>
              <a:gd name="connsiteX82" fmla="*/ 3376581 w 5153205"/>
              <a:gd name="connsiteY82" fmla="*/ 370288 h 4301934"/>
              <a:gd name="connsiteX83" fmla="*/ 3362934 w 5153205"/>
              <a:gd name="connsiteY83" fmla="*/ 329344 h 4301934"/>
              <a:gd name="connsiteX84" fmla="*/ 3321990 w 5153205"/>
              <a:gd name="connsiteY84" fmla="*/ 315696 h 4301934"/>
              <a:gd name="connsiteX85" fmla="*/ 3281047 w 5153205"/>
              <a:gd name="connsiteY85" fmla="*/ 288401 h 4301934"/>
              <a:gd name="connsiteX86" fmla="*/ 3253751 w 5153205"/>
              <a:gd name="connsiteY86" fmla="*/ 247458 h 4301934"/>
              <a:gd name="connsiteX87" fmla="*/ 3240104 w 5153205"/>
              <a:gd name="connsiteY87" fmla="*/ 206514 h 4301934"/>
              <a:gd name="connsiteX88" fmla="*/ 3199160 w 5153205"/>
              <a:gd name="connsiteY88" fmla="*/ 192867 h 4301934"/>
              <a:gd name="connsiteX89" fmla="*/ 3035387 w 5153205"/>
              <a:gd name="connsiteY89" fmla="*/ 110980 h 4301934"/>
              <a:gd name="connsiteX90" fmla="*/ 2803376 w 5153205"/>
              <a:gd name="connsiteY90" fmla="*/ 29094 h 4301934"/>
              <a:gd name="connsiteX91" fmla="*/ 2516772 w 5153205"/>
              <a:gd name="connsiteY91"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96199 w 5153205"/>
              <a:gd name="connsiteY50" fmla="*/ 3959649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233850 w 5153205"/>
              <a:gd name="connsiteY88" fmla="*/ 96678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480316 w 5153205"/>
              <a:gd name="connsiteY87" fmla="*/ 264370 h 4301934"/>
              <a:gd name="connsiteX88" fmla="*/ 3233850 w 5153205"/>
              <a:gd name="connsiteY88" fmla="*/ 96678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40104 w 5153205"/>
              <a:gd name="connsiteY85" fmla="*/ 206514 h 4301934"/>
              <a:gd name="connsiteX86" fmla="*/ 3480316 w 5153205"/>
              <a:gd name="connsiteY86" fmla="*/ 264370 h 4301934"/>
              <a:gd name="connsiteX87" fmla="*/ 3233850 w 5153205"/>
              <a:gd name="connsiteY87" fmla="*/ 96678 h 4301934"/>
              <a:gd name="connsiteX88" fmla="*/ 2803376 w 5153205"/>
              <a:gd name="connsiteY88" fmla="*/ 29094 h 4301934"/>
              <a:gd name="connsiteX89" fmla="*/ 2516772 w 5153205"/>
              <a:gd name="connsiteY89"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40104 w 5153205"/>
              <a:gd name="connsiteY85" fmla="*/ 206514 h 4301934"/>
              <a:gd name="connsiteX86" fmla="*/ 3280753 w 5153205"/>
              <a:gd name="connsiteY86" fmla="*/ 227286 h 4301934"/>
              <a:gd name="connsiteX87" fmla="*/ 3480316 w 5153205"/>
              <a:gd name="connsiteY87" fmla="*/ 264370 h 4301934"/>
              <a:gd name="connsiteX88" fmla="*/ 3233850 w 5153205"/>
              <a:gd name="connsiteY88" fmla="*/ 96678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40104 w 5153205"/>
              <a:gd name="connsiteY85" fmla="*/ 206514 h 4301934"/>
              <a:gd name="connsiteX86" fmla="*/ 3480316 w 5153205"/>
              <a:gd name="connsiteY86" fmla="*/ 264370 h 4301934"/>
              <a:gd name="connsiteX87" fmla="*/ 3233850 w 5153205"/>
              <a:gd name="connsiteY87" fmla="*/ 96678 h 4301934"/>
              <a:gd name="connsiteX88" fmla="*/ 2803376 w 5153205"/>
              <a:gd name="connsiteY88" fmla="*/ 29094 h 4301934"/>
              <a:gd name="connsiteX89" fmla="*/ 2516772 w 5153205"/>
              <a:gd name="connsiteY89"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480316 w 5153205"/>
              <a:gd name="connsiteY85" fmla="*/ 264370 h 4301934"/>
              <a:gd name="connsiteX86" fmla="*/ 3233850 w 5153205"/>
              <a:gd name="connsiteY86" fmla="*/ 96678 h 4301934"/>
              <a:gd name="connsiteX87" fmla="*/ 2803376 w 5153205"/>
              <a:gd name="connsiteY87" fmla="*/ 29094 h 4301934"/>
              <a:gd name="connsiteX88" fmla="*/ 2516772 w 5153205"/>
              <a:gd name="connsiteY88"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480316 w 5153205"/>
              <a:gd name="connsiteY84" fmla="*/ 264370 h 4301934"/>
              <a:gd name="connsiteX85" fmla="*/ 3233850 w 5153205"/>
              <a:gd name="connsiteY85" fmla="*/ 96678 h 4301934"/>
              <a:gd name="connsiteX86" fmla="*/ 2803376 w 5153205"/>
              <a:gd name="connsiteY86" fmla="*/ 29094 h 4301934"/>
              <a:gd name="connsiteX87" fmla="*/ 2516772 w 5153205"/>
              <a:gd name="connsiteY87"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480316 w 5153205"/>
              <a:gd name="connsiteY83" fmla="*/ 264370 h 4301934"/>
              <a:gd name="connsiteX84" fmla="*/ 3233850 w 5153205"/>
              <a:gd name="connsiteY84" fmla="*/ 96678 h 4301934"/>
              <a:gd name="connsiteX85" fmla="*/ 2803376 w 5153205"/>
              <a:gd name="connsiteY85" fmla="*/ 29094 h 4301934"/>
              <a:gd name="connsiteX86" fmla="*/ 2516772 w 5153205"/>
              <a:gd name="connsiteY86"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233850 w 5153205"/>
              <a:gd name="connsiteY83" fmla="*/ 96678 h 4301934"/>
              <a:gd name="connsiteX84" fmla="*/ 2803376 w 5153205"/>
              <a:gd name="connsiteY84" fmla="*/ 29094 h 4301934"/>
              <a:gd name="connsiteX85" fmla="*/ 2516772 w 5153205"/>
              <a:gd name="connsiteY8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511782 w 5153205"/>
              <a:gd name="connsiteY82" fmla="*/ 329344 h 4301934"/>
              <a:gd name="connsiteX83" fmla="*/ 3233850 w 5153205"/>
              <a:gd name="connsiteY83" fmla="*/ 96678 h 4301934"/>
              <a:gd name="connsiteX84" fmla="*/ 2803376 w 5153205"/>
              <a:gd name="connsiteY84" fmla="*/ 29094 h 4301934"/>
              <a:gd name="connsiteX85" fmla="*/ 2516772 w 5153205"/>
              <a:gd name="connsiteY8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233850 w 5153205"/>
              <a:gd name="connsiteY82" fmla="*/ 96678 h 4301934"/>
              <a:gd name="connsiteX83" fmla="*/ 2803376 w 5153205"/>
              <a:gd name="connsiteY83" fmla="*/ 29094 h 4301934"/>
              <a:gd name="connsiteX84" fmla="*/ 2516772 w 5153205"/>
              <a:gd name="connsiteY84"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233850 w 5153205"/>
              <a:gd name="connsiteY81" fmla="*/ 96678 h 4301934"/>
              <a:gd name="connsiteX82" fmla="*/ 2803376 w 5153205"/>
              <a:gd name="connsiteY82" fmla="*/ 29094 h 4301934"/>
              <a:gd name="connsiteX83" fmla="*/ 2516772 w 5153205"/>
              <a:gd name="connsiteY83"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233850 w 5153205"/>
              <a:gd name="connsiteY80" fmla="*/ 96678 h 4301934"/>
              <a:gd name="connsiteX81" fmla="*/ 2803376 w 5153205"/>
              <a:gd name="connsiteY81" fmla="*/ 29094 h 4301934"/>
              <a:gd name="connsiteX82" fmla="*/ 2516772 w 5153205"/>
              <a:gd name="connsiteY8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508085 w 5153205"/>
              <a:gd name="connsiteY79" fmla="*/ 324119 h 4301934"/>
              <a:gd name="connsiteX80" fmla="*/ 3233850 w 5153205"/>
              <a:gd name="connsiteY80" fmla="*/ 96678 h 4301934"/>
              <a:gd name="connsiteX81" fmla="*/ 2803376 w 5153205"/>
              <a:gd name="connsiteY81" fmla="*/ 29094 h 4301934"/>
              <a:gd name="connsiteX82" fmla="*/ 2516772 w 5153205"/>
              <a:gd name="connsiteY8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08085 w 5153205"/>
              <a:gd name="connsiteY78" fmla="*/ 324119 h 4301934"/>
              <a:gd name="connsiteX79" fmla="*/ 3233850 w 5153205"/>
              <a:gd name="connsiteY79" fmla="*/ 96678 h 4301934"/>
              <a:gd name="connsiteX80" fmla="*/ 2803376 w 5153205"/>
              <a:gd name="connsiteY80" fmla="*/ 29094 h 4301934"/>
              <a:gd name="connsiteX81" fmla="*/ 2516772 w 5153205"/>
              <a:gd name="connsiteY81"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08085 w 5153205"/>
              <a:gd name="connsiteY77" fmla="*/ 324119 h 4301934"/>
              <a:gd name="connsiteX78" fmla="*/ 3233850 w 5153205"/>
              <a:gd name="connsiteY78" fmla="*/ 96678 h 4301934"/>
              <a:gd name="connsiteX79" fmla="*/ 2803376 w 5153205"/>
              <a:gd name="connsiteY79" fmla="*/ 29094 h 4301934"/>
              <a:gd name="connsiteX80" fmla="*/ 2516772 w 5153205"/>
              <a:gd name="connsiteY8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508085 w 5153205"/>
              <a:gd name="connsiteY76" fmla="*/ 324119 h 4301934"/>
              <a:gd name="connsiteX77" fmla="*/ 3233850 w 5153205"/>
              <a:gd name="connsiteY77" fmla="*/ 96678 h 4301934"/>
              <a:gd name="connsiteX78" fmla="*/ 2803376 w 5153205"/>
              <a:gd name="connsiteY78" fmla="*/ 29094 h 4301934"/>
              <a:gd name="connsiteX79" fmla="*/ 2516772 w 5153205"/>
              <a:gd name="connsiteY79"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20666 w 5153205"/>
              <a:gd name="connsiteY75" fmla="*/ 626331 h 4301934"/>
              <a:gd name="connsiteX76" fmla="*/ 3508085 w 5153205"/>
              <a:gd name="connsiteY76" fmla="*/ 324119 h 4301934"/>
              <a:gd name="connsiteX77" fmla="*/ 3233850 w 5153205"/>
              <a:gd name="connsiteY77" fmla="*/ 96678 h 4301934"/>
              <a:gd name="connsiteX78" fmla="*/ 2803376 w 5153205"/>
              <a:gd name="connsiteY78" fmla="*/ 29094 h 4301934"/>
              <a:gd name="connsiteX79" fmla="*/ 2516772 w 5153205"/>
              <a:gd name="connsiteY79" fmla="*/ 1798 h 43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153205" h="4301934">
                <a:moveTo>
                  <a:pt x="2516772" y="1798"/>
                </a:moveTo>
                <a:cubicBezTo>
                  <a:pt x="2339351" y="-9575"/>
                  <a:pt x="2171029" y="35917"/>
                  <a:pt x="2066396" y="56389"/>
                </a:cubicBezTo>
                <a:cubicBezTo>
                  <a:pt x="1961763" y="76861"/>
                  <a:pt x="2000602" y="82767"/>
                  <a:pt x="1888975" y="124628"/>
                </a:cubicBezTo>
                <a:cubicBezTo>
                  <a:pt x="1867256" y="132773"/>
                  <a:pt x="1843483" y="133727"/>
                  <a:pt x="1820737" y="138276"/>
                </a:cubicBezTo>
                <a:cubicBezTo>
                  <a:pt x="1807089" y="147374"/>
                  <a:pt x="1793140" y="156037"/>
                  <a:pt x="1779793" y="165571"/>
                </a:cubicBezTo>
                <a:cubicBezTo>
                  <a:pt x="1761284" y="178792"/>
                  <a:pt x="1745988" y="197276"/>
                  <a:pt x="1725202" y="206514"/>
                </a:cubicBezTo>
                <a:cubicBezTo>
                  <a:pt x="1704004" y="215935"/>
                  <a:pt x="1679709" y="215613"/>
                  <a:pt x="1656963" y="220162"/>
                </a:cubicBezTo>
                <a:cubicBezTo>
                  <a:pt x="1638766" y="233810"/>
                  <a:pt x="1622256" y="250058"/>
                  <a:pt x="1602372" y="261105"/>
                </a:cubicBezTo>
                <a:cubicBezTo>
                  <a:pt x="1538755" y="296448"/>
                  <a:pt x="1546818" y="279066"/>
                  <a:pt x="1493190" y="302049"/>
                </a:cubicBezTo>
                <a:cubicBezTo>
                  <a:pt x="1392210" y="345326"/>
                  <a:pt x="1488098" y="321094"/>
                  <a:pt x="1356713" y="342992"/>
                </a:cubicBezTo>
                <a:cubicBezTo>
                  <a:pt x="1333967" y="352091"/>
                  <a:pt x="1311715" y="362541"/>
                  <a:pt x="1288474" y="370288"/>
                </a:cubicBezTo>
                <a:cubicBezTo>
                  <a:pt x="1270680" y="376219"/>
                  <a:pt x="1248750" y="372499"/>
                  <a:pt x="1233883" y="383935"/>
                </a:cubicBezTo>
                <a:cubicBezTo>
                  <a:pt x="1187988" y="419239"/>
                  <a:pt x="1151996" y="465822"/>
                  <a:pt x="1111053" y="506765"/>
                </a:cubicBezTo>
                <a:cubicBezTo>
                  <a:pt x="1097405" y="520413"/>
                  <a:pt x="1080816" y="531649"/>
                  <a:pt x="1070110" y="547708"/>
                </a:cubicBezTo>
                <a:cubicBezTo>
                  <a:pt x="1005833" y="644123"/>
                  <a:pt x="1058491" y="563365"/>
                  <a:pt x="947280" y="752425"/>
                </a:cubicBezTo>
                <a:cubicBezTo>
                  <a:pt x="933831" y="775289"/>
                  <a:pt x="922253" y="799443"/>
                  <a:pt x="906337" y="820664"/>
                </a:cubicBezTo>
                <a:cubicBezTo>
                  <a:pt x="876301" y="860711"/>
                  <a:pt x="863048" y="876278"/>
                  <a:pt x="838098" y="916198"/>
                </a:cubicBezTo>
                <a:cubicBezTo>
                  <a:pt x="824039" y="938693"/>
                  <a:pt x="809017" y="960711"/>
                  <a:pt x="797154" y="984437"/>
                </a:cubicBezTo>
                <a:cubicBezTo>
                  <a:pt x="790720" y="997304"/>
                  <a:pt x="789174" y="1012157"/>
                  <a:pt x="783507" y="1025380"/>
                </a:cubicBezTo>
                <a:cubicBezTo>
                  <a:pt x="775493" y="1044080"/>
                  <a:pt x="766091" y="1062186"/>
                  <a:pt x="756211" y="1079971"/>
                </a:cubicBezTo>
                <a:cubicBezTo>
                  <a:pt x="743329" y="1103159"/>
                  <a:pt x="727131" y="1124484"/>
                  <a:pt x="715268" y="1148210"/>
                </a:cubicBezTo>
                <a:cubicBezTo>
                  <a:pt x="708834" y="1161077"/>
                  <a:pt x="707287" y="1175930"/>
                  <a:pt x="701620" y="1189153"/>
                </a:cubicBezTo>
                <a:cubicBezTo>
                  <a:pt x="693606" y="1207853"/>
                  <a:pt x="682339" y="1225044"/>
                  <a:pt x="674325" y="1243744"/>
                </a:cubicBezTo>
                <a:cubicBezTo>
                  <a:pt x="668658" y="1256967"/>
                  <a:pt x="665728" y="1271218"/>
                  <a:pt x="660677" y="1284688"/>
                </a:cubicBezTo>
                <a:cubicBezTo>
                  <a:pt x="652075" y="1307626"/>
                  <a:pt x="641983" y="1329988"/>
                  <a:pt x="633381" y="1352926"/>
                </a:cubicBezTo>
                <a:cubicBezTo>
                  <a:pt x="628330" y="1366396"/>
                  <a:pt x="625401" y="1380647"/>
                  <a:pt x="619734" y="1393870"/>
                </a:cubicBezTo>
                <a:cubicBezTo>
                  <a:pt x="611720" y="1412570"/>
                  <a:pt x="600452" y="1429761"/>
                  <a:pt x="592438" y="1448461"/>
                </a:cubicBezTo>
                <a:cubicBezTo>
                  <a:pt x="586771" y="1461684"/>
                  <a:pt x="585224" y="1476537"/>
                  <a:pt x="578790" y="1489404"/>
                </a:cubicBezTo>
                <a:cubicBezTo>
                  <a:pt x="559789" y="1527407"/>
                  <a:pt x="540735" y="1541107"/>
                  <a:pt x="510551" y="1571291"/>
                </a:cubicBezTo>
                <a:cubicBezTo>
                  <a:pt x="492176" y="1626419"/>
                  <a:pt x="481521" y="1660069"/>
                  <a:pt x="455960" y="1721416"/>
                </a:cubicBezTo>
                <a:cubicBezTo>
                  <a:pt x="423099" y="1800282"/>
                  <a:pt x="430922" y="1757846"/>
                  <a:pt x="387722" y="1844246"/>
                </a:cubicBezTo>
                <a:cubicBezTo>
                  <a:pt x="381288" y="1857113"/>
                  <a:pt x="380508" y="1872322"/>
                  <a:pt x="374074" y="1885189"/>
                </a:cubicBezTo>
                <a:cubicBezTo>
                  <a:pt x="355074" y="1923189"/>
                  <a:pt x="336016" y="1936894"/>
                  <a:pt x="305835" y="1967076"/>
                </a:cubicBezTo>
                <a:cubicBezTo>
                  <a:pt x="277431" y="2080690"/>
                  <a:pt x="312016" y="1968361"/>
                  <a:pt x="264892" y="2062610"/>
                </a:cubicBezTo>
                <a:cubicBezTo>
                  <a:pt x="258458" y="2075477"/>
                  <a:pt x="257678" y="2090686"/>
                  <a:pt x="251244" y="2103553"/>
                </a:cubicBezTo>
                <a:cubicBezTo>
                  <a:pt x="234779" y="2136482"/>
                  <a:pt x="204661" y="2180252"/>
                  <a:pt x="183005" y="2212735"/>
                </a:cubicBezTo>
                <a:cubicBezTo>
                  <a:pt x="178456" y="2230932"/>
                  <a:pt x="176746" y="2250086"/>
                  <a:pt x="169357" y="2267326"/>
                </a:cubicBezTo>
                <a:cubicBezTo>
                  <a:pt x="162896" y="2282402"/>
                  <a:pt x="146378" y="2292445"/>
                  <a:pt x="142062" y="2308270"/>
                </a:cubicBezTo>
                <a:cubicBezTo>
                  <a:pt x="132412" y="2343655"/>
                  <a:pt x="133601" y="2381143"/>
                  <a:pt x="128414" y="2417452"/>
                </a:cubicBezTo>
                <a:cubicBezTo>
                  <a:pt x="80088" y="2755735"/>
                  <a:pt x="117781" y="2441903"/>
                  <a:pt x="87471" y="2744998"/>
                </a:cubicBezTo>
                <a:cubicBezTo>
                  <a:pt x="78823" y="2831480"/>
                  <a:pt x="67199" y="2917676"/>
                  <a:pt x="60175" y="3004305"/>
                </a:cubicBezTo>
                <a:cubicBezTo>
                  <a:pt x="53547" y="3086050"/>
                  <a:pt x="55585" y="3168454"/>
                  <a:pt x="46528" y="3249965"/>
                </a:cubicBezTo>
                <a:cubicBezTo>
                  <a:pt x="41896" y="3291651"/>
                  <a:pt x="26521" y="3331491"/>
                  <a:pt x="19232" y="3372795"/>
                </a:cubicBezTo>
                <a:cubicBezTo>
                  <a:pt x="12858" y="3408914"/>
                  <a:pt x="10133" y="3445583"/>
                  <a:pt x="5584" y="3481977"/>
                </a:cubicBezTo>
                <a:cubicBezTo>
                  <a:pt x="10133" y="3663947"/>
                  <a:pt x="-17162" y="3761757"/>
                  <a:pt x="19232" y="3877763"/>
                </a:cubicBezTo>
                <a:cubicBezTo>
                  <a:pt x="55626" y="3993769"/>
                  <a:pt x="64724" y="4109774"/>
                  <a:pt x="223948" y="4178013"/>
                </a:cubicBezTo>
                <a:cubicBezTo>
                  <a:pt x="383172" y="4246252"/>
                  <a:pt x="726642" y="4266723"/>
                  <a:pt x="974576" y="4287195"/>
                </a:cubicBezTo>
                <a:cubicBezTo>
                  <a:pt x="1222510" y="4307667"/>
                  <a:pt x="1147447" y="4300843"/>
                  <a:pt x="1711554" y="4300843"/>
                </a:cubicBezTo>
                <a:lnTo>
                  <a:pt x="4359220" y="4287195"/>
                </a:lnTo>
                <a:cubicBezTo>
                  <a:pt x="4875560" y="4273547"/>
                  <a:pt x="4695865" y="4250801"/>
                  <a:pt x="4809596" y="4218956"/>
                </a:cubicBezTo>
                <a:cubicBezTo>
                  <a:pt x="4923327" y="4187111"/>
                  <a:pt x="4987017" y="4157541"/>
                  <a:pt x="5041608" y="4096126"/>
                </a:cubicBezTo>
                <a:cubicBezTo>
                  <a:pt x="5096199" y="4034711"/>
                  <a:pt x="5128794" y="3871338"/>
                  <a:pt x="5137142" y="3850467"/>
                </a:cubicBezTo>
                <a:cubicBezTo>
                  <a:pt x="5141691" y="3695792"/>
                  <a:pt x="5150790" y="3541185"/>
                  <a:pt x="5150790" y="3386443"/>
                </a:cubicBezTo>
                <a:cubicBezTo>
                  <a:pt x="5150790" y="3090736"/>
                  <a:pt x="5165230" y="2899871"/>
                  <a:pt x="5123495" y="2649464"/>
                </a:cubicBezTo>
                <a:cubicBezTo>
                  <a:pt x="5116530" y="2607675"/>
                  <a:pt x="5087368" y="2398986"/>
                  <a:pt x="5055256" y="2321917"/>
                </a:cubicBezTo>
                <a:cubicBezTo>
                  <a:pt x="5045054" y="2297431"/>
                  <a:pt x="5027961" y="2276425"/>
                  <a:pt x="5014313" y="2253679"/>
                </a:cubicBezTo>
                <a:cubicBezTo>
                  <a:pt x="4991442" y="2162198"/>
                  <a:pt x="5011916" y="2233644"/>
                  <a:pt x="4973369" y="2130849"/>
                </a:cubicBezTo>
                <a:cubicBezTo>
                  <a:pt x="4968318" y="2117379"/>
                  <a:pt x="4965389" y="2103128"/>
                  <a:pt x="4959722" y="2089905"/>
                </a:cubicBezTo>
                <a:cubicBezTo>
                  <a:pt x="4920299" y="1997916"/>
                  <a:pt x="4943238" y="2070586"/>
                  <a:pt x="4891483" y="1967076"/>
                </a:cubicBezTo>
                <a:cubicBezTo>
                  <a:pt x="4885049" y="1954209"/>
                  <a:pt x="4886467" y="1937641"/>
                  <a:pt x="4877835" y="1926132"/>
                </a:cubicBezTo>
                <a:cubicBezTo>
                  <a:pt x="4844967" y="1882308"/>
                  <a:pt x="4805047" y="1844245"/>
                  <a:pt x="4768653" y="1803302"/>
                </a:cubicBezTo>
                <a:cubicBezTo>
                  <a:pt x="4731361" y="1691429"/>
                  <a:pt x="4795865" y="1864592"/>
                  <a:pt x="4673119" y="1680473"/>
                </a:cubicBezTo>
                <a:cubicBezTo>
                  <a:pt x="4654134" y="1651995"/>
                  <a:pt x="4626643" y="1609119"/>
                  <a:pt x="4604880" y="1584938"/>
                </a:cubicBezTo>
                <a:cubicBezTo>
                  <a:pt x="4579057" y="1556246"/>
                  <a:pt x="4550289" y="1530348"/>
                  <a:pt x="4522993" y="1503052"/>
                </a:cubicBezTo>
                <a:lnTo>
                  <a:pt x="4482050" y="1462108"/>
                </a:lnTo>
                <a:cubicBezTo>
                  <a:pt x="4456195" y="1384545"/>
                  <a:pt x="4478574" y="1431337"/>
                  <a:pt x="4386516" y="1339279"/>
                </a:cubicBezTo>
                <a:lnTo>
                  <a:pt x="4318277" y="1271040"/>
                </a:lnTo>
                <a:cubicBezTo>
                  <a:pt x="4304629" y="1257392"/>
                  <a:pt x="4295645" y="1236199"/>
                  <a:pt x="4277334" y="1230096"/>
                </a:cubicBezTo>
                <a:lnTo>
                  <a:pt x="4236390" y="1216449"/>
                </a:lnTo>
                <a:cubicBezTo>
                  <a:pt x="4218193" y="1193703"/>
                  <a:pt x="4199277" y="1171514"/>
                  <a:pt x="4181799" y="1148210"/>
                </a:cubicBezTo>
                <a:cubicBezTo>
                  <a:pt x="4171958" y="1135088"/>
                  <a:pt x="4167312" y="1117513"/>
                  <a:pt x="4154504" y="1107267"/>
                </a:cubicBezTo>
                <a:cubicBezTo>
                  <a:pt x="4143270" y="1098280"/>
                  <a:pt x="4127208" y="1098168"/>
                  <a:pt x="4113560" y="1093619"/>
                </a:cubicBezTo>
                <a:lnTo>
                  <a:pt x="3990731" y="970789"/>
                </a:lnTo>
                <a:cubicBezTo>
                  <a:pt x="3977083" y="957141"/>
                  <a:pt x="3961844" y="944918"/>
                  <a:pt x="3949787" y="929846"/>
                </a:cubicBezTo>
                <a:cubicBezTo>
                  <a:pt x="3918674" y="890955"/>
                  <a:pt x="3851497" y="830306"/>
                  <a:pt x="3813310" y="779720"/>
                </a:cubicBezTo>
                <a:cubicBezTo>
                  <a:pt x="3775123" y="729134"/>
                  <a:pt x="3780366" y="686031"/>
                  <a:pt x="3720666" y="626331"/>
                </a:cubicBezTo>
                <a:cubicBezTo>
                  <a:pt x="3669795" y="550398"/>
                  <a:pt x="3589221" y="412395"/>
                  <a:pt x="3508085" y="324119"/>
                </a:cubicBezTo>
                <a:cubicBezTo>
                  <a:pt x="3426949" y="235844"/>
                  <a:pt x="3351302" y="145849"/>
                  <a:pt x="3233850" y="96678"/>
                </a:cubicBezTo>
                <a:cubicBezTo>
                  <a:pt x="3116398" y="47507"/>
                  <a:pt x="2922889" y="44907"/>
                  <a:pt x="2803376" y="29094"/>
                </a:cubicBezTo>
                <a:cubicBezTo>
                  <a:pt x="2683863" y="13281"/>
                  <a:pt x="2529639" y="8232"/>
                  <a:pt x="2516772" y="1798"/>
                </a:cubicBezTo>
                <a:close/>
              </a:path>
            </a:pathLst>
          </a:custGeom>
          <a:solidFill>
            <a:srgbClr val="F0A22E">
              <a:alpha val="40000"/>
            </a:srgb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Freeform 7"/>
          <p:cNvSpPr/>
          <p:nvPr/>
        </p:nvSpPr>
        <p:spPr>
          <a:xfrm>
            <a:off x="1354100" y="2452367"/>
            <a:ext cx="4772205" cy="4105457"/>
          </a:xfrm>
          <a:custGeom>
            <a:avLst/>
            <a:gdLst>
              <a:gd name="connsiteX0" fmla="*/ 3070747 w 5147621"/>
              <a:gd name="connsiteY0" fmla="*/ 0 h 4258102"/>
              <a:gd name="connsiteX1" fmla="*/ 2060812 w 5147621"/>
              <a:gd name="connsiteY1" fmla="*/ 13648 h 4258102"/>
              <a:gd name="connsiteX2" fmla="*/ 1883391 w 5147621"/>
              <a:gd name="connsiteY2" fmla="*/ 81887 h 4258102"/>
              <a:gd name="connsiteX3" fmla="*/ 1815153 w 5147621"/>
              <a:gd name="connsiteY3" fmla="*/ 95535 h 4258102"/>
              <a:gd name="connsiteX4" fmla="*/ 1774209 w 5147621"/>
              <a:gd name="connsiteY4" fmla="*/ 122830 h 4258102"/>
              <a:gd name="connsiteX5" fmla="*/ 1719618 w 5147621"/>
              <a:gd name="connsiteY5" fmla="*/ 163773 h 4258102"/>
              <a:gd name="connsiteX6" fmla="*/ 1651379 w 5147621"/>
              <a:gd name="connsiteY6" fmla="*/ 177421 h 4258102"/>
              <a:gd name="connsiteX7" fmla="*/ 1596788 w 5147621"/>
              <a:gd name="connsiteY7" fmla="*/ 218364 h 4258102"/>
              <a:gd name="connsiteX8" fmla="*/ 1487606 w 5147621"/>
              <a:gd name="connsiteY8" fmla="*/ 259308 h 4258102"/>
              <a:gd name="connsiteX9" fmla="*/ 1351129 w 5147621"/>
              <a:gd name="connsiteY9" fmla="*/ 300251 h 4258102"/>
              <a:gd name="connsiteX10" fmla="*/ 1282890 w 5147621"/>
              <a:gd name="connsiteY10" fmla="*/ 327547 h 4258102"/>
              <a:gd name="connsiteX11" fmla="*/ 1228299 w 5147621"/>
              <a:gd name="connsiteY11" fmla="*/ 341194 h 4258102"/>
              <a:gd name="connsiteX12" fmla="*/ 1105469 w 5147621"/>
              <a:gd name="connsiteY12" fmla="*/ 464024 h 4258102"/>
              <a:gd name="connsiteX13" fmla="*/ 1064526 w 5147621"/>
              <a:gd name="connsiteY13" fmla="*/ 504967 h 4258102"/>
              <a:gd name="connsiteX14" fmla="*/ 941696 w 5147621"/>
              <a:gd name="connsiteY14" fmla="*/ 709684 h 4258102"/>
              <a:gd name="connsiteX15" fmla="*/ 900753 w 5147621"/>
              <a:gd name="connsiteY15" fmla="*/ 777923 h 4258102"/>
              <a:gd name="connsiteX16" fmla="*/ 832514 w 5147621"/>
              <a:gd name="connsiteY16" fmla="*/ 873457 h 4258102"/>
              <a:gd name="connsiteX17" fmla="*/ 791570 w 5147621"/>
              <a:gd name="connsiteY17" fmla="*/ 941696 h 4258102"/>
              <a:gd name="connsiteX18" fmla="*/ 777923 w 5147621"/>
              <a:gd name="connsiteY18" fmla="*/ 982639 h 4258102"/>
              <a:gd name="connsiteX19" fmla="*/ 750627 w 5147621"/>
              <a:gd name="connsiteY19" fmla="*/ 1037230 h 4258102"/>
              <a:gd name="connsiteX20" fmla="*/ 709684 w 5147621"/>
              <a:gd name="connsiteY20" fmla="*/ 1105469 h 4258102"/>
              <a:gd name="connsiteX21" fmla="*/ 696036 w 5147621"/>
              <a:gd name="connsiteY21" fmla="*/ 1146412 h 4258102"/>
              <a:gd name="connsiteX22" fmla="*/ 668741 w 5147621"/>
              <a:gd name="connsiteY22" fmla="*/ 1201003 h 4258102"/>
              <a:gd name="connsiteX23" fmla="*/ 655093 w 5147621"/>
              <a:gd name="connsiteY23" fmla="*/ 1241947 h 4258102"/>
              <a:gd name="connsiteX24" fmla="*/ 627797 w 5147621"/>
              <a:gd name="connsiteY24" fmla="*/ 1310185 h 4258102"/>
              <a:gd name="connsiteX25" fmla="*/ 614150 w 5147621"/>
              <a:gd name="connsiteY25" fmla="*/ 1351129 h 4258102"/>
              <a:gd name="connsiteX26" fmla="*/ 586854 w 5147621"/>
              <a:gd name="connsiteY26" fmla="*/ 1405720 h 4258102"/>
              <a:gd name="connsiteX27" fmla="*/ 573206 w 5147621"/>
              <a:gd name="connsiteY27" fmla="*/ 1446663 h 4258102"/>
              <a:gd name="connsiteX28" fmla="*/ 504967 w 5147621"/>
              <a:gd name="connsiteY28" fmla="*/ 1528550 h 4258102"/>
              <a:gd name="connsiteX29" fmla="*/ 450376 w 5147621"/>
              <a:gd name="connsiteY29" fmla="*/ 1678675 h 4258102"/>
              <a:gd name="connsiteX30" fmla="*/ 382138 w 5147621"/>
              <a:gd name="connsiteY30" fmla="*/ 1801505 h 4258102"/>
              <a:gd name="connsiteX31" fmla="*/ 368490 w 5147621"/>
              <a:gd name="connsiteY31" fmla="*/ 1842448 h 4258102"/>
              <a:gd name="connsiteX32" fmla="*/ 300251 w 5147621"/>
              <a:gd name="connsiteY32" fmla="*/ 1924335 h 4258102"/>
              <a:gd name="connsiteX33" fmla="*/ 259308 w 5147621"/>
              <a:gd name="connsiteY33" fmla="*/ 2019869 h 4258102"/>
              <a:gd name="connsiteX34" fmla="*/ 245660 w 5147621"/>
              <a:gd name="connsiteY34" fmla="*/ 2060812 h 4258102"/>
              <a:gd name="connsiteX35" fmla="*/ 177421 w 5147621"/>
              <a:gd name="connsiteY35" fmla="*/ 2169994 h 4258102"/>
              <a:gd name="connsiteX36" fmla="*/ 163773 w 5147621"/>
              <a:gd name="connsiteY36" fmla="*/ 2224585 h 4258102"/>
              <a:gd name="connsiteX37" fmla="*/ 136478 w 5147621"/>
              <a:gd name="connsiteY37" fmla="*/ 2265529 h 4258102"/>
              <a:gd name="connsiteX38" fmla="*/ 122830 w 5147621"/>
              <a:gd name="connsiteY38" fmla="*/ 2374711 h 4258102"/>
              <a:gd name="connsiteX39" fmla="*/ 81887 w 5147621"/>
              <a:gd name="connsiteY39" fmla="*/ 2702257 h 4258102"/>
              <a:gd name="connsiteX40" fmla="*/ 54591 w 5147621"/>
              <a:gd name="connsiteY40" fmla="*/ 2961564 h 4258102"/>
              <a:gd name="connsiteX41" fmla="*/ 40944 w 5147621"/>
              <a:gd name="connsiteY41" fmla="*/ 3207224 h 4258102"/>
              <a:gd name="connsiteX42" fmla="*/ 13648 w 5147621"/>
              <a:gd name="connsiteY42" fmla="*/ 3330054 h 4258102"/>
              <a:gd name="connsiteX43" fmla="*/ 0 w 5147621"/>
              <a:gd name="connsiteY43" fmla="*/ 3439236 h 4258102"/>
              <a:gd name="connsiteX44" fmla="*/ 13648 w 5147621"/>
              <a:gd name="connsiteY44" fmla="*/ 3985147 h 4258102"/>
              <a:gd name="connsiteX45" fmla="*/ 54591 w 5147621"/>
              <a:gd name="connsiteY45" fmla="*/ 4067033 h 4258102"/>
              <a:gd name="connsiteX46" fmla="*/ 136478 w 5147621"/>
              <a:gd name="connsiteY46" fmla="*/ 4107976 h 4258102"/>
              <a:gd name="connsiteX47" fmla="*/ 177421 w 5147621"/>
              <a:gd name="connsiteY47" fmla="*/ 4135272 h 4258102"/>
              <a:gd name="connsiteX48" fmla="*/ 464024 w 5147621"/>
              <a:gd name="connsiteY48" fmla="*/ 4189863 h 4258102"/>
              <a:gd name="connsiteX49" fmla="*/ 1705970 w 5147621"/>
              <a:gd name="connsiteY49" fmla="*/ 4258102 h 4258102"/>
              <a:gd name="connsiteX50" fmla="*/ 4353636 w 5147621"/>
              <a:gd name="connsiteY50" fmla="*/ 4244454 h 4258102"/>
              <a:gd name="connsiteX51" fmla="*/ 4899547 w 5147621"/>
              <a:gd name="connsiteY51" fmla="*/ 4217158 h 4258102"/>
              <a:gd name="connsiteX52" fmla="*/ 4940490 w 5147621"/>
              <a:gd name="connsiteY52" fmla="*/ 4176215 h 4258102"/>
              <a:gd name="connsiteX53" fmla="*/ 4981433 w 5147621"/>
              <a:gd name="connsiteY53" fmla="*/ 4162567 h 4258102"/>
              <a:gd name="connsiteX54" fmla="*/ 5008729 w 5147621"/>
              <a:gd name="connsiteY54" fmla="*/ 4121624 h 4258102"/>
              <a:gd name="connsiteX55" fmla="*/ 5022376 w 5147621"/>
              <a:gd name="connsiteY55" fmla="*/ 4080681 h 4258102"/>
              <a:gd name="connsiteX56" fmla="*/ 5063320 w 5147621"/>
              <a:gd name="connsiteY56" fmla="*/ 4039738 h 4258102"/>
              <a:gd name="connsiteX57" fmla="*/ 5090615 w 5147621"/>
              <a:gd name="connsiteY57" fmla="*/ 3916908 h 4258102"/>
              <a:gd name="connsiteX58" fmla="*/ 5131558 w 5147621"/>
              <a:gd name="connsiteY58" fmla="*/ 3807726 h 4258102"/>
              <a:gd name="connsiteX59" fmla="*/ 5145206 w 5147621"/>
              <a:gd name="connsiteY59" fmla="*/ 3343702 h 4258102"/>
              <a:gd name="connsiteX60" fmla="*/ 5117911 w 5147621"/>
              <a:gd name="connsiteY60" fmla="*/ 2606723 h 4258102"/>
              <a:gd name="connsiteX61" fmla="*/ 5049672 w 5147621"/>
              <a:gd name="connsiteY61" fmla="*/ 2279176 h 4258102"/>
              <a:gd name="connsiteX62" fmla="*/ 5008729 w 5147621"/>
              <a:gd name="connsiteY62" fmla="*/ 2210938 h 4258102"/>
              <a:gd name="connsiteX63" fmla="*/ 4967785 w 5147621"/>
              <a:gd name="connsiteY63" fmla="*/ 2088108 h 4258102"/>
              <a:gd name="connsiteX64" fmla="*/ 4954138 w 5147621"/>
              <a:gd name="connsiteY64" fmla="*/ 2047164 h 4258102"/>
              <a:gd name="connsiteX65" fmla="*/ 4885899 w 5147621"/>
              <a:gd name="connsiteY65" fmla="*/ 1924335 h 4258102"/>
              <a:gd name="connsiteX66" fmla="*/ 4872251 w 5147621"/>
              <a:gd name="connsiteY66" fmla="*/ 1883391 h 4258102"/>
              <a:gd name="connsiteX67" fmla="*/ 4763069 w 5147621"/>
              <a:gd name="connsiteY67" fmla="*/ 1760561 h 4258102"/>
              <a:gd name="connsiteX68" fmla="*/ 4667535 w 5147621"/>
              <a:gd name="connsiteY68" fmla="*/ 1637732 h 4258102"/>
              <a:gd name="connsiteX69" fmla="*/ 4599296 w 5147621"/>
              <a:gd name="connsiteY69" fmla="*/ 1542197 h 4258102"/>
              <a:gd name="connsiteX70" fmla="*/ 4517409 w 5147621"/>
              <a:gd name="connsiteY70" fmla="*/ 1460311 h 4258102"/>
              <a:gd name="connsiteX71" fmla="*/ 4476466 w 5147621"/>
              <a:gd name="connsiteY71" fmla="*/ 1419367 h 4258102"/>
              <a:gd name="connsiteX72" fmla="*/ 4380932 w 5147621"/>
              <a:gd name="connsiteY72" fmla="*/ 1296538 h 4258102"/>
              <a:gd name="connsiteX73" fmla="*/ 4312693 w 5147621"/>
              <a:gd name="connsiteY73" fmla="*/ 1228299 h 4258102"/>
              <a:gd name="connsiteX74" fmla="*/ 4271750 w 5147621"/>
              <a:gd name="connsiteY74" fmla="*/ 1187355 h 4258102"/>
              <a:gd name="connsiteX75" fmla="*/ 4230806 w 5147621"/>
              <a:gd name="connsiteY75" fmla="*/ 1173708 h 4258102"/>
              <a:gd name="connsiteX76" fmla="*/ 4176215 w 5147621"/>
              <a:gd name="connsiteY76" fmla="*/ 1105469 h 4258102"/>
              <a:gd name="connsiteX77" fmla="*/ 4148920 w 5147621"/>
              <a:gd name="connsiteY77" fmla="*/ 1064526 h 4258102"/>
              <a:gd name="connsiteX78" fmla="*/ 4107976 w 5147621"/>
              <a:gd name="connsiteY78" fmla="*/ 1050878 h 4258102"/>
              <a:gd name="connsiteX79" fmla="*/ 3985147 w 5147621"/>
              <a:gd name="connsiteY79" fmla="*/ 928048 h 4258102"/>
              <a:gd name="connsiteX80" fmla="*/ 3944203 w 5147621"/>
              <a:gd name="connsiteY80" fmla="*/ 887105 h 4258102"/>
              <a:gd name="connsiteX81" fmla="*/ 3807726 w 5147621"/>
              <a:gd name="connsiteY81" fmla="*/ 736979 h 4258102"/>
              <a:gd name="connsiteX82" fmla="*/ 3698544 w 5147621"/>
              <a:gd name="connsiteY82" fmla="*/ 655093 h 4258102"/>
              <a:gd name="connsiteX83" fmla="*/ 3643953 w 5147621"/>
              <a:gd name="connsiteY83" fmla="*/ 573206 h 4258102"/>
              <a:gd name="connsiteX84" fmla="*/ 3575714 w 5147621"/>
              <a:gd name="connsiteY84" fmla="*/ 491320 h 4258102"/>
              <a:gd name="connsiteX85" fmla="*/ 3534770 w 5147621"/>
              <a:gd name="connsiteY85" fmla="*/ 477672 h 4258102"/>
              <a:gd name="connsiteX86" fmla="*/ 3452884 w 5147621"/>
              <a:gd name="connsiteY86" fmla="*/ 395785 h 4258102"/>
              <a:gd name="connsiteX87" fmla="*/ 3411941 w 5147621"/>
              <a:gd name="connsiteY87" fmla="*/ 354842 h 4258102"/>
              <a:gd name="connsiteX88" fmla="*/ 3370997 w 5147621"/>
              <a:gd name="connsiteY88" fmla="*/ 327547 h 4258102"/>
              <a:gd name="connsiteX89" fmla="*/ 3357350 w 5147621"/>
              <a:gd name="connsiteY89" fmla="*/ 286603 h 4258102"/>
              <a:gd name="connsiteX90" fmla="*/ 3316406 w 5147621"/>
              <a:gd name="connsiteY90" fmla="*/ 272955 h 4258102"/>
              <a:gd name="connsiteX91" fmla="*/ 3275463 w 5147621"/>
              <a:gd name="connsiteY91" fmla="*/ 245660 h 4258102"/>
              <a:gd name="connsiteX92" fmla="*/ 3248167 w 5147621"/>
              <a:gd name="connsiteY92" fmla="*/ 204717 h 4258102"/>
              <a:gd name="connsiteX93" fmla="*/ 3234520 w 5147621"/>
              <a:gd name="connsiteY93" fmla="*/ 163773 h 4258102"/>
              <a:gd name="connsiteX94" fmla="*/ 3193576 w 5147621"/>
              <a:gd name="connsiteY94" fmla="*/ 150126 h 4258102"/>
              <a:gd name="connsiteX95" fmla="*/ 3152633 w 5147621"/>
              <a:gd name="connsiteY95" fmla="*/ 122830 h 4258102"/>
              <a:gd name="connsiteX96" fmla="*/ 3125338 w 5147621"/>
              <a:gd name="connsiteY96" fmla="*/ 81887 h 4258102"/>
              <a:gd name="connsiteX97" fmla="*/ 3084394 w 5147621"/>
              <a:gd name="connsiteY97" fmla="*/ 68239 h 4258102"/>
              <a:gd name="connsiteX98" fmla="*/ 3043451 w 5147621"/>
              <a:gd name="connsiteY98" fmla="*/ 40944 h 4258102"/>
              <a:gd name="connsiteX99" fmla="*/ 3070747 w 5147621"/>
              <a:gd name="connsiteY99" fmla="*/ 0 h 4258102"/>
              <a:gd name="connsiteX0" fmla="*/ 3043451 w 5147621"/>
              <a:gd name="connsiteY0" fmla="*/ 27296 h 4244454"/>
              <a:gd name="connsiteX1" fmla="*/ 2060812 w 5147621"/>
              <a:gd name="connsiteY1" fmla="*/ 0 h 4244454"/>
              <a:gd name="connsiteX2" fmla="*/ 1883391 w 5147621"/>
              <a:gd name="connsiteY2" fmla="*/ 68239 h 4244454"/>
              <a:gd name="connsiteX3" fmla="*/ 1815153 w 5147621"/>
              <a:gd name="connsiteY3" fmla="*/ 81887 h 4244454"/>
              <a:gd name="connsiteX4" fmla="*/ 1774209 w 5147621"/>
              <a:gd name="connsiteY4" fmla="*/ 109182 h 4244454"/>
              <a:gd name="connsiteX5" fmla="*/ 1719618 w 5147621"/>
              <a:gd name="connsiteY5" fmla="*/ 150125 h 4244454"/>
              <a:gd name="connsiteX6" fmla="*/ 1651379 w 5147621"/>
              <a:gd name="connsiteY6" fmla="*/ 163773 h 4244454"/>
              <a:gd name="connsiteX7" fmla="*/ 1596788 w 5147621"/>
              <a:gd name="connsiteY7" fmla="*/ 204716 h 4244454"/>
              <a:gd name="connsiteX8" fmla="*/ 1487606 w 5147621"/>
              <a:gd name="connsiteY8" fmla="*/ 245660 h 4244454"/>
              <a:gd name="connsiteX9" fmla="*/ 1351129 w 5147621"/>
              <a:gd name="connsiteY9" fmla="*/ 286603 h 4244454"/>
              <a:gd name="connsiteX10" fmla="*/ 1282890 w 5147621"/>
              <a:gd name="connsiteY10" fmla="*/ 313899 h 4244454"/>
              <a:gd name="connsiteX11" fmla="*/ 1228299 w 5147621"/>
              <a:gd name="connsiteY11" fmla="*/ 327546 h 4244454"/>
              <a:gd name="connsiteX12" fmla="*/ 1105469 w 5147621"/>
              <a:gd name="connsiteY12" fmla="*/ 450376 h 4244454"/>
              <a:gd name="connsiteX13" fmla="*/ 1064526 w 5147621"/>
              <a:gd name="connsiteY13" fmla="*/ 491319 h 4244454"/>
              <a:gd name="connsiteX14" fmla="*/ 941696 w 5147621"/>
              <a:gd name="connsiteY14" fmla="*/ 696036 h 4244454"/>
              <a:gd name="connsiteX15" fmla="*/ 900753 w 5147621"/>
              <a:gd name="connsiteY15" fmla="*/ 764275 h 4244454"/>
              <a:gd name="connsiteX16" fmla="*/ 832514 w 5147621"/>
              <a:gd name="connsiteY16" fmla="*/ 859809 h 4244454"/>
              <a:gd name="connsiteX17" fmla="*/ 791570 w 5147621"/>
              <a:gd name="connsiteY17" fmla="*/ 928048 h 4244454"/>
              <a:gd name="connsiteX18" fmla="*/ 777923 w 5147621"/>
              <a:gd name="connsiteY18" fmla="*/ 968991 h 4244454"/>
              <a:gd name="connsiteX19" fmla="*/ 750627 w 5147621"/>
              <a:gd name="connsiteY19" fmla="*/ 1023582 h 4244454"/>
              <a:gd name="connsiteX20" fmla="*/ 709684 w 5147621"/>
              <a:gd name="connsiteY20" fmla="*/ 1091821 h 4244454"/>
              <a:gd name="connsiteX21" fmla="*/ 696036 w 5147621"/>
              <a:gd name="connsiteY21" fmla="*/ 1132764 h 4244454"/>
              <a:gd name="connsiteX22" fmla="*/ 668741 w 5147621"/>
              <a:gd name="connsiteY22" fmla="*/ 1187355 h 4244454"/>
              <a:gd name="connsiteX23" fmla="*/ 655093 w 5147621"/>
              <a:gd name="connsiteY23" fmla="*/ 1228299 h 4244454"/>
              <a:gd name="connsiteX24" fmla="*/ 627797 w 5147621"/>
              <a:gd name="connsiteY24" fmla="*/ 1296537 h 4244454"/>
              <a:gd name="connsiteX25" fmla="*/ 614150 w 5147621"/>
              <a:gd name="connsiteY25" fmla="*/ 1337481 h 4244454"/>
              <a:gd name="connsiteX26" fmla="*/ 586854 w 5147621"/>
              <a:gd name="connsiteY26" fmla="*/ 1392072 h 4244454"/>
              <a:gd name="connsiteX27" fmla="*/ 573206 w 5147621"/>
              <a:gd name="connsiteY27" fmla="*/ 1433015 h 4244454"/>
              <a:gd name="connsiteX28" fmla="*/ 504967 w 5147621"/>
              <a:gd name="connsiteY28" fmla="*/ 1514902 h 4244454"/>
              <a:gd name="connsiteX29" fmla="*/ 450376 w 5147621"/>
              <a:gd name="connsiteY29" fmla="*/ 1665027 h 4244454"/>
              <a:gd name="connsiteX30" fmla="*/ 382138 w 5147621"/>
              <a:gd name="connsiteY30" fmla="*/ 1787857 h 4244454"/>
              <a:gd name="connsiteX31" fmla="*/ 368490 w 5147621"/>
              <a:gd name="connsiteY31" fmla="*/ 1828800 h 4244454"/>
              <a:gd name="connsiteX32" fmla="*/ 300251 w 5147621"/>
              <a:gd name="connsiteY32" fmla="*/ 1910687 h 4244454"/>
              <a:gd name="connsiteX33" fmla="*/ 259308 w 5147621"/>
              <a:gd name="connsiteY33" fmla="*/ 2006221 h 4244454"/>
              <a:gd name="connsiteX34" fmla="*/ 245660 w 5147621"/>
              <a:gd name="connsiteY34" fmla="*/ 2047164 h 4244454"/>
              <a:gd name="connsiteX35" fmla="*/ 177421 w 5147621"/>
              <a:gd name="connsiteY35" fmla="*/ 2156346 h 4244454"/>
              <a:gd name="connsiteX36" fmla="*/ 163773 w 5147621"/>
              <a:gd name="connsiteY36" fmla="*/ 2210937 h 4244454"/>
              <a:gd name="connsiteX37" fmla="*/ 136478 w 5147621"/>
              <a:gd name="connsiteY37" fmla="*/ 2251881 h 4244454"/>
              <a:gd name="connsiteX38" fmla="*/ 122830 w 5147621"/>
              <a:gd name="connsiteY38" fmla="*/ 2361063 h 4244454"/>
              <a:gd name="connsiteX39" fmla="*/ 81887 w 5147621"/>
              <a:gd name="connsiteY39" fmla="*/ 2688609 h 4244454"/>
              <a:gd name="connsiteX40" fmla="*/ 54591 w 5147621"/>
              <a:gd name="connsiteY40" fmla="*/ 2947916 h 4244454"/>
              <a:gd name="connsiteX41" fmla="*/ 40944 w 5147621"/>
              <a:gd name="connsiteY41" fmla="*/ 3193576 h 4244454"/>
              <a:gd name="connsiteX42" fmla="*/ 13648 w 5147621"/>
              <a:gd name="connsiteY42" fmla="*/ 3316406 h 4244454"/>
              <a:gd name="connsiteX43" fmla="*/ 0 w 5147621"/>
              <a:gd name="connsiteY43" fmla="*/ 3425588 h 4244454"/>
              <a:gd name="connsiteX44" fmla="*/ 13648 w 5147621"/>
              <a:gd name="connsiteY44" fmla="*/ 3971499 h 4244454"/>
              <a:gd name="connsiteX45" fmla="*/ 54591 w 5147621"/>
              <a:gd name="connsiteY45" fmla="*/ 4053385 h 4244454"/>
              <a:gd name="connsiteX46" fmla="*/ 136478 w 5147621"/>
              <a:gd name="connsiteY46" fmla="*/ 4094328 h 4244454"/>
              <a:gd name="connsiteX47" fmla="*/ 177421 w 5147621"/>
              <a:gd name="connsiteY47" fmla="*/ 4121624 h 4244454"/>
              <a:gd name="connsiteX48" fmla="*/ 464024 w 5147621"/>
              <a:gd name="connsiteY48" fmla="*/ 4176215 h 4244454"/>
              <a:gd name="connsiteX49" fmla="*/ 1705970 w 5147621"/>
              <a:gd name="connsiteY49" fmla="*/ 4244454 h 4244454"/>
              <a:gd name="connsiteX50" fmla="*/ 4353636 w 5147621"/>
              <a:gd name="connsiteY50" fmla="*/ 4230806 h 4244454"/>
              <a:gd name="connsiteX51" fmla="*/ 4899547 w 5147621"/>
              <a:gd name="connsiteY51" fmla="*/ 4203510 h 4244454"/>
              <a:gd name="connsiteX52" fmla="*/ 4940490 w 5147621"/>
              <a:gd name="connsiteY52" fmla="*/ 4162567 h 4244454"/>
              <a:gd name="connsiteX53" fmla="*/ 4981433 w 5147621"/>
              <a:gd name="connsiteY53" fmla="*/ 4148919 h 4244454"/>
              <a:gd name="connsiteX54" fmla="*/ 5008729 w 5147621"/>
              <a:gd name="connsiteY54" fmla="*/ 4107976 h 4244454"/>
              <a:gd name="connsiteX55" fmla="*/ 5022376 w 5147621"/>
              <a:gd name="connsiteY55" fmla="*/ 4067033 h 4244454"/>
              <a:gd name="connsiteX56" fmla="*/ 5063320 w 5147621"/>
              <a:gd name="connsiteY56" fmla="*/ 4026090 h 4244454"/>
              <a:gd name="connsiteX57" fmla="*/ 5090615 w 5147621"/>
              <a:gd name="connsiteY57" fmla="*/ 3903260 h 4244454"/>
              <a:gd name="connsiteX58" fmla="*/ 5131558 w 5147621"/>
              <a:gd name="connsiteY58" fmla="*/ 3794078 h 4244454"/>
              <a:gd name="connsiteX59" fmla="*/ 5145206 w 5147621"/>
              <a:gd name="connsiteY59" fmla="*/ 3330054 h 4244454"/>
              <a:gd name="connsiteX60" fmla="*/ 5117911 w 5147621"/>
              <a:gd name="connsiteY60" fmla="*/ 2593075 h 4244454"/>
              <a:gd name="connsiteX61" fmla="*/ 5049672 w 5147621"/>
              <a:gd name="connsiteY61" fmla="*/ 2265528 h 4244454"/>
              <a:gd name="connsiteX62" fmla="*/ 5008729 w 5147621"/>
              <a:gd name="connsiteY62" fmla="*/ 2197290 h 4244454"/>
              <a:gd name="connsiteX63" fmla="*/ 4967785 w 5147621"/>
              <a:gd name="connsiteY63" fmla="*/ 2074460 h 4244454"/>
              <a:gd name="connsiteX64" fmla="*/ 4954138 w 5147621"/>
              <a:gd name="connsiteY64" fmla="*/ 2033516 h 4244454"/>
              <a:gd name="connsiteX65" fmla="*/ 4885899 w 5147621"/>
              <a:gd name="connsiteY65" fmla="*/ 1910687 h 4244454"/>
              <a:gd name="connsiteX66" fmla="*/ 4872251 w 5147621"/>
              <a:gd name="connsiteY66" fmla="*/ 1869743 h 4244454"/>
              <a:gd name="connsiteX67" fmla="*/ 4763069 w 5147621"/>
              <a:gd name="connsiteY67" fmla="*/ 1746913 h 4244454"/>
              <a:gd name="connsiteX68" fmla="*/ 4667535 w 5147621"/>
              <a:gd name="connsiteY68" fmla="*/ 1624084 h 4244454"/>
              <a:gd name="connsiteX69" fmla="*/ 4599296 w 5147621"/>
              <a:gd name="connsiteY69" fmla="*/ 1528549 h 4244454"/>
              <a:gd name="connsiteX70" fmla="*/ 4517409 w 5147621"/>
              <a:gd name="connsiteY70" fmla="*/ 1446663 h 4244454"/>
              <a:gd name="connsiteX71" fmla="*/ 4476466 w 5147621"/>
              <a:gd name="connsiteY71" fmla="*/ 1405719 h 4244454"/>
              <a:gd name="connsiteX72" fmla="*/ 4380932 w 5147621"/>
              <a:gd name="connsiteY72" fmla="*/ 1282890 h 4244454"/>
              <a:gd name="connsiteX73" fmla="*/ 4312693 w 5147621"/>
              <a:gd name="connsiteY73" fmla="*/ 1214651 h 4244454"/>
              <a:gd name="connsiteX74" fmla="*/ 4271750 w 5147621"/>
              <a:gd name="connsiteY74" fmla="*/ 1173707 h 4244454"/>
              <a:gd name="connsiteX75" fmla="*/ 4230806 w 5147621"/>
              <a:gd name="connsiteY75" fmla="*/ 1160060 h 4244454"/>
              <a:gd name="connsiteX76" fmla="*/ 4176215 w 5147621"/>
              <a:gd name="connsiteY76" fmla="*/ 1091821 h 4244454"/>
              <a:gd name="connsiteX77" fmla="*/ 4148920 w 5147621"/>
              <a:gd name="connsiteY77" fmla="*/ 1050878 h 4244454"/>
              <a:gd name="connsiteX78" fmla="*/ 4107976 w 5147621"/>
              <a:gd name="connsiteY78" fmla="*/ 1037230 h 4244454"/>
              <a:gd name="connsiteX79" fmla="*/ 3985147 w 5147621"/>
              <a:gd name="connsiteY79" fmla="*/ 914400 h 4244454"/>
              <a:gd name="connsiteX80" fmla="*/ 3944203 w 5147621"/>
              <a:gd name="connsiteY80" fmla="*/ 873457 h 4244454"/>
              <a:gd name="connsiteX81" fmla="*/ 3807726 w 5147621"/>
              <a:gd name="connsiteY81" fmla="*/ 723331 h 4244454"/>
              <a:gd name="connsiteX82" fmla="*/ 3698544 w 5147621"/>
              <a:gd name="connsiteY82" fmla="*/ 641445 h 4244454"/>
              <a:gd name="connsiteX83" fmla="*/ 3643953 w 5147621"/>
              <a:gd name="connsiteY83" fmla="*/ 559558 h 4244454"/>
              <a:gd name="connsiteX84" fmla="*/ 3575714 w 5147621"/>
              <a:gd name="connsiteY84" fmla="*/ 477672 h 4244454"/>
              <a:gd name="connsiteX85" fmla="*/ 3534770 w 5147621"/>
              <a:gd name="connsiteY85" fmla="*/ 464024 h 4244454"/>
              <a:gd name="connsiteX86" fmla="*/ 3452884 w 5147621"/>
              <a:gd name="connsiteY86" fmla="*/ 382137 h 4244454"/>
              <a:gd name="connsiteX87" fmla="*/ 3411941 w 5147621"/>
              <a:gd name="connsiteY87" fmla="*/ 341194 h 4244454"/>
              <a:gd name="connsiteX88" fmla="*/ 3370997 w 5147621"/>
              <a:gd name="connsiteY88" fmla="*/ 313899 h 4244454"/>
              <a:gd name="connsiteX89" fmla="*/ 3357350 w 5147621"/>
              <a:gd name="connsiteY89" fmla="*/ 272955 h 4244454"/>
              <a:gd name="connsiteX90" fmla="*/ 3316406 w 5147621"/>
              <a:gd name="connsiteY90" fmla="*/ 259307 h 4244454"/>
              <a:gd name="connsiteX91" fmla="*/ 3275463 w 5147621"/>
              <a:gd name="connsiteY91" fmla="*/ 232012 h 4244454"/>
              <a:gd name="connsiteX92" fmla="*/ 3248167 w 5147621"/>
              <a:gd name="connsiteY92" fmla="*/ 191069 h 4244454"/>
              <a:gd name="connsiteX93" fmla="*/ 3234520 w 5147621"/>
              <a:gd name="connsiteY93" fmla="*/ 150125 h 4244454"/>
              <a:gd name="connsiteX94" fmla="*/ 3193576 w 5147621"/>
              <a:gd name="connsiteY94" fmla="*/ 136478 h 4244454"/>
              <a:gd name="connsiteX95" fmla="*/ 3152633 w 5147621"/>
              <a:gd name="connsiteY95" fmla="*/ 109182 h 4244454"/>
              <a:gd name="connsiteX96" fmla="*/ 3125338 w 5147621"/>
              <a:gd name="connsiteY96" fmla="*/ 68239 h 4244454"/>
              <a:gd name="connsiteX97" fmla="*/ 3084394 w 5147621"/>
              <a:gd name="connsiteY97" fmla="*/ 54591 h 4244454"/>
              <a:gd name="connsiteX98" fmla="*/ 3043451 w 5147621"/>
              <a:gd name="connsiteY98" fmla="*/ 27296 h 4244454"/>
              <a:gd name="connsiteX0" fmla="*/ 3084394 w 5147621"/>
              <a:gd name="connsiteY0" fmla="*/ 54673 h 4244536"/>
              <a:gd name="connsiteX1" fmla="*/ 2060812 w 5147621"/>
              <a:gd name="connsiteY1" fmla="*/ 82 h 4244536"/>
              <a:gd name="connsiteX2" fmla="*/ 1883391 w 5147621"/>
              <a:gd name="connsiteY2" fmla="*/ 68321 h 4244536"/>
              <a:gd name="connsiteX3" fmla="*/ 1815153 w 5147621"/>
              <a:gd name="connsiteY3" fmla="*/ 81969 h 4244536"/>
              <a:gd name="connsiteX4" fmla="*/ 1774209 w 5147621"/>
              <a:gd name="connsiteY4" fmla="*/ 109264 h 4244536"/>
              <a:gd name="connsiteX5" fmla="*/ 1719618 w 5147621"/>
              <a:gd name="connsiteY5" fmla="*/ 150207 h 4244536"/>
              <a:gd name="connsiteX6" fmla="*/ 1651379 w 5147621"/>
              <a:gd name="connsiteY6" fmla="*/ 163855 h 4244536"/>
              <a:gd name="connsiteX7" fmla="*/ 1596788 w 5147621"/>
              <a:gd name="connsiteY7" fmla="*/ 204798 h 4244536"/>
              <a:gd name="connsiteX8" fmla="*/ 1487606 w 5147621"/>
              <a:gd name="connsiteY8" fmla="*/ 245742 h 4244536"/>
              <a:gd name="connsiteX9" fmla="*/ 1351129 w 5147621"/>
              <a:gd name="connsiteY9" fmla="*/ 286685 h 4244536"/>
              <a:gd name="connsiteX10" fmla="*/ 1282890 w 5147621"/>
              <a:gd name="connsiteY10" fmla="*/ 313981 h 4244536"/>
              <a:gd name="connsiteX11" fmla="*/ 1228299 w 5147621"/>
              <a:gd name="connsiteY11" fmla="*/ 327628 h 4244536"/>
              <a:gd name="connsiteX12" fmla="*/ 1105469 w 5147621"/>
              <a:gd name="connsiteY12" fmla="*/ 450458 h 4244536"/>
              <a:gd name="connsiteX13" fmla="*/ 1064526 w 5147621"/>
              <a:gd name="connsiteY13" fmla="*/ 491401 h 4244536"/>
              <a:gd name="connsiteX14" fmla="*/ 941696 w 5147621"/>
              <a:gd name="connsiteY14" fmla="*/ 696118 h 4244536"/>
              <a:gd name="connsiteX15" fmla="*/ 900753 w 5147621"/>
              <a:gd name="connsiteY15" fmla="*/ 764357 h 4244536"/>
              <a:gd name="connsiteX16" fmla="*/ 832514 w 5147621"/>
              <a:gd name="connsiteY16" fmla="*/ 859891 h 4244536"/>
              <a:gd name="connsiteX17" fmla="*/ 791570 w 5147621"/>
              <a:gd name="connsiteY17" fmla="*/ 928130 h 4244536"/>
              <a:gd name="connsiteX18" fmla="*/ 777923 w 5147621"/>
              <a:gd name="connsiteY18" fmla="*/ 969073 h 4244536"/>
              <a:gd name="connsiteX19" fmla="*/ 750627 w 5147621"/>
              <a:gd name="connsiteY19" fmla="*/ 1023664 h 4244536"/>
              <a:gd name="connsiteX20" fmla="*/ 709684 w 5147621"/>
              <a:gd name="connsiteY20" fmla="*/ 1091903 h 4244536"/>
              <a:gd name="connsiteX21" fmla="*/ 696036 w 5147621"/>
              <a:gd name="connsiteY21" fmla="*/ 1132846 h 4244536"/>
              <a:gd name="connsiteX22" fmla="*/ 668741 w 5147621"/>
              <a:gd name="connsiteY22" fmla="*/ 1187437 h 4244536"/>
              <a:gd name="connsiteX23" fmla="*/ 655093 w 5147621"/>
              <a:gd name="connsiteY23" fmla="*/ 1228381 h 4244536"/>
              <a:gd name="connsiteX24" fmla="*/ 627797 w 5147621"/>
              <a:gd name="connsiteY24" fmla="*/ 1296619 h 4244536"/>
              <a:gd name="connsiteX25" fmla="*/ 614150 w 5147621"/>
              <a:gd name="connsiteY25" fmla="*/ 1337563 h 4244536"/>
              <a:gd name="connsiteX26" fmla="*/ 586854 w 5147621"/>
              <a:gd name="connsiteY26" fmla="*/ 1392154 h 4244536"/>
              <a:gd name="connsiteX27" fmla="*/ 573206 w 5147621"/>
              <a:gd name="connsiteY27" fmla="*/ 1433097 h 4244536"/>
              <a:gd name="connsiteX28" fmla="*/ 504967 w 5147621"/>
              <a:gd name="connsiteY28" fmla="*/ 1514984 h 4244536"/>
              <a:gd name="connsiteX29" fmla="*/ 450376 w 5147621"/>
              <a:gd name="connsiteY29" fmla="*/ 1665109 h 4244536"/>
              <a:gd name="connsiteX30" fmla="*/ 382138 w 5147621"/>
              <a:gd name="connsiteY30" fmla="*/ 1787939 h 4244536"/>
              <a:gd name="connsiteX31" fmla="*/ 368490 w 5147621"/>
              <a:gd name="connsiteY31" fmla="*/ 1828882 h 4244536"/>
              <a:gd name="connsiteX32" fmla="*/ 300251 w 5147621"/>
              <a:gd name="connsiteY32" fmla="*/ 1910769 h 4244536"/>
              <a:gd name="connsiteX33" fmla="*/ 259308 w 5147621"/>
              <a:gd name="connsiteY33" fmla="*/ 2006303 h 4244536"/>
              <a:gd name="connsiteX34" fmla="*/ 245660 w 5147621"/>
              <a:gd name="connsiteY34" fmla="*/ 2047246 h 4244536"/>
              <a:gd name="connsiteX35" fmla="*/ 177421 w 5147621"/>
              <a:gd name="connsiteY35" fmla="*/ 2156428 h 4244536"/>
              <a:gd name="connsiteX36" fmla="*/ 163773 w 5147621"/>
              <a:gd name="connsiteY36" fmla="*/ 2211019 h 4244536"/>
              <a:gd name="connsiteX37" fmla="*/ 136478 w 5147621"/>
              <a:gd name="connsiteY37" fmla="*/ 2251963 h 4244536"/>
              <a:gd name="connsiteX38" fmla="*/ 122830 w 5147621"/>
              <a:gd name="connsiteY38" fmla="*/ 2361145 h 4244536"/>
              <a:gd name="connsiteX39" fmla="*/ 81887 w 5147621"/>
              <a:gd name="connsiteY39" fmla="*/ 2688691 h 4244536"/>
              <a:gd name="connsiteX40" fmla="*/ 54591 w 5147621"/>
              <a:gd name="connsiteY40" fmla="*/ 2947998 h 4244536"/>
              <a:gd name="connsiteX41" fmla="*/ 40944 w 5147621"/>
              <a:gd name="connsiteY41" fmla="*/ 3193658 h 4244536"/>
              <a:gd name="connsiteX42" fmla="*/ 13648 w 5147621"/>
              <a:gd name="connsiteY42" fmla="*/ 3316488 h 4244536"/>
              <a:gd name="connsiteX43" fmla="*/ 0 w 5147621"/>
              <a:gd name="connsiteY43" fmla="*/ 3425670 h 4244536"/>
              <a:gd name="connsiteX44" fmla="*/ 13648 w 5147621"/>
              <a:gd name="connsiteY44" fmla="*/ 3971581 h 4244536"/>
              <a:gd name="connsiteX45" fmla="*/ 54591 w 5147621"/>
              <a:gd name="connsiteY45" fmla="*/ 4053467 h 4244536"/>
              <a:gd name="connsiteX46" fmla="*/ 136478 w 5147621"/>
              <a:gd name="connsiteY46" fmla="*/ 4094410 h 4244536"/>
              <a:gd name="connsiteX47" fmla="*/ 177421 w 5147621"/>
              <a:gd name="connsiteY47" fmla="*/ 4121706 h 4244536"/>
              <a:gd name="connsiteX48" fmla="*/ 464024 w 5147621"/>
              <a:gd name="connsiteY48" fmla="*/ 4176297 h 4244536"/>
              <a:gd name="connsiteX49" fmla="*/ 1705970 w 5147621"/>
              <a:gd name="connsiteY49" fmla="*/ 4244536 h 4244536"/>
              <a:gd name="connsiteX50" fmla="*/ 4353636 w 5147621"/>
              <a:gd name="connsiteY50" fmla="*/ 4230888 h 4244536"/>
              <a:gd name="connsiteX51" fmla="*/ 4899547 w 5147621"/>
              <a:gd name="connsiteY51" fmla="*/ 4203592 h 4244536"/>
              <a:gd name="connsiteX52" fmla="*/ 4940490 w 5147621"/>
              <a:gd name="connsiteY52" fmla="*/ 4162649 h 4244536"/>
              <a:gd name="connsiteX53" fmla="*/ 4981433 w 5147621"/>
              <a:gd name="connsiteY53" fmla="*/ 4149001 h 4244536"/>
              <a:gd name="connsiteX54" fmla="*/ 5008729 w 5147621"/>
              <a:gd name="connsiteY54" fmla="*/ 4108058 h 4244536"/>
              <a:gd name="connsiteX55" fmla="*/ 5022376 w 5147621"/>
              <a:gd name="connsiteY55" fmla="*/ 4067115 h 4244536"/>
              <a:gd name="connsiteX56" fmla="*/ 5063320 w 5147621"/>
              <a:gd name="connsiteY56" fmla="*/ 4026172 h 4244536"/>
              <a:gd name="connsiteX57" fmla="*/ 5090615 w 5147621"/>
              <a:gd name="connsiteY57" fmla="*/ 3903342 h 4244536"/>
              <a:gd name="connsiteX58" fmla="*/ 5131558 w 5147621"/>
              <a:gd name="connsiteY58" fmla="*/ 3794160 h 4244536"/>
              <a:gd name="connsiteX59" fmla="*/ 5145206 w 5147621"/>
              <a:gd name="connsiteY59" fmla="*/ 3330136 h 4244536"/>
              <a:gd name="connsiteX60" fmla="*/ 5117911 w 5147621"/>
              <a:gd name="connsiteY60" fmla="*/ 2593157 h 4244536"/>
              <a:gd name="connsiteX61" fmla="*/ 5049672 w 5147621"/>
              <a:gd name="connsiteY61" fmla="*/ 2265610 h 4244536"/>
              <a:gd name="connsiteX62" fmla="*/ 5008729 w 5147621"/>
              <a:gd name="connsiteY62" fmla="*/ 2197372 h 4244536"/>
              <a:gd name="connsiteX63" fmla="*/ 4967785 w 5147621"/>
              <a:gd name="connsiteY63" fmla="*/ 2074542 h 4244536"/>
              <a:gd name="connsiteX64" fmla="*/ 4954138 w 5147621"/>
              <a:gd name="connsiteY64" fmla="*/ 2033598 h 4244536"/>
              <a:gd name="connsiteX65" fmla="*/ 4885899 w 5147621"/>
              <a:gd name="connsiteY65" fmla="*/ 1910769 h 4244536"/>
              <a:gd name="connsiteX66" fmla="*/ 4872251 w 5147621"/>
              <a:gd name="connsiteY66" fmla="*/ 1869825 h 4244536"/>
              <a:gd name="connsiteX67" fmla="*/ 4763069 w 5147621"/>
              <a:gd name="connsiteY67" fmla="*/ 1746995 h 4244536"/>
              <a:gd name="connsiteX68" fmla="*/ 4667535 w 5147621"/>
              <a:gd name="connsiteY68" fmla="*/ 1624166 h 4244536"/>
              <a:gd name="connsiteX69" fmla="*/ 4599296 w 5147621"/>
              <a:gd name="connsiteY69" fmla="*/ 1528631 h 4244536"/>
              <a:gd name="connsiteX70" fmla="*/ 4517409 w 5147621"/>
              <a:gd name="connsiteY70" fmla="*/ 1446745 h 4244536"/>
              <a:gd name="connsiteX71" fmla="*/ 4476466 w 5147621"/>
              <a:gd name="connsiteY71" fmla="*/ 1405801 h 4244536"/>
              <a:gd name="connsiteX72" fmla="*/ 4380932 w 5147621"/>
              <a:gd name="connsiteY72" fmla="*/ 1282972 h 4244536"/>
              <a:gd name="connsiteX73" fmla="*/ 4312693 w 5147621"/>
              <a:gd name="connsiteY73" fmla="*/ 1214733 h 4244536"/>
              <a:gd name="connsiteX74" fmla="*/ 4271750 w 5147621"/>
              <a:gd name="connsiteY74" fmla="*/ 1173789 h 4244536"/>
              <a:gd name="connsiteX75" fmla="*/ 4230806 w 5147621"/>
              <a:gd name="connsiteY75" fmla="*/ 1160142 h 4244536"/>
              <a:gd name="connsiteX76" fmla="*/ 4176215 w 5147621"/>
              <a:gd name="connsiteY76" fmla="*/ 1091903 h 4244536"/>
              <a:gd name="connsiteX77" fmla="*/ 4148920 w 5147621"/>
              <a:gd name="connsiteY77" fmla="*/ 1050960 h 4244536"/>
              <a:gd name="connsiteX78" fmla="*/ 4107976 w 5147621"/>
              <a:gd name="connsiteY78" fmla="*/ 1037312 h 4244536"/>
              <a:gd name="connsiteX79" fmla="*/ 3985147 w 5147621"/>
              <a:gd name="connsiteY79" fmla="*/ 914482 h 4244536"/>
              <a:gd name="connsiteX80" fmla="*/ 3944203 w 5147621"/>
              <a:gd name="connsiteY80" fmla="*/ 873539 h 4244536"/>
              <a:gd name="connsiteX81" fmla="*/ 3807726 w 5147621"/>
              <a:gd name="connsiteY81" fmla="*/ 723413 h 4244536"/>
              <a:gd name="connsiteX82" fmla="*/ 3698544 w 5147621"/>
              <a:gd name="connsiteY82" fmla="*/ 641527 h 4244536"/>
              <a:gd name="connsiteX83" fmla="*/ 3643953 w 5147621"/>
              <a:gd name="connsiteY83" fmla="*/ 559640 h 4244536"/>
              <a:gd name="connsiteX84" fmla="*/ 3575714 w 5147621"/>
              <a:gd name="connsiteY84" fmla="*/ 477754 h 4244536"/>
              <a:gd name="connsiteX85" fmla="*/ 3534770 w 5147621"/>
              <a:gd name="connsiteY85" fmla="*/ 464106 h 4244536"/>
              <a:gd name="connsiteX86" fmla="*/ 3452884 w 5147621"/>
              <a:gd name="connsiteY86" fmla="*/ 382219 h 4244536"/>
              <a:gd name="connsiteX87" fmla="*/ 3411941 w 5147621"/>
              <a:gd name="connsiteY87" fmla="*/ 341276 h 4244536"/>
              <a:gd name="connsiteX88" fmla="*/ 3370997 w 5147621"/>
              <a:gd name="connsiteY88" fmla="*/ 313981 h 4244536"/>
              <a:gd name="connsiteX89" fmla="*/ 3357350 w 5147621"/>
              <a:gd name="connsiteY89" fmla="*/ 273037 h 4244536"/>
              <a:gd name="connsiteX90" fmla="*/ 3316406 w 5147621"/>
              <a:gd name="connsiteY90" fmla="*/ 259389 h 4244536"/>
              <a:gd name="connsiteX91" fmla="*/ 3275463 w 5147621"/>
              <a:gd name="connsiteY91" fmla="*/ 232094 h 4244536"/>
              <a:gd name="connsiteX92" fmla="*/ 3248167 w 5147621"/>
              <a:gd name="connsiteY92" fmla="*/ 191151 h 4244536"/>
              <a:gd name="connsiteX93" fmla="*/ 3234520 w 5147621"/>
              <a:gd name="connsiteY93" fmla="*/ 150207 h 4244536"/>
              <a:gd name="connsiteX94" fmla="*/ 3193576 w 5147621"/>
              <a:gd name="connsiteY94" fmla="*/ 136560 h 4244536"/>
              <a:gd name="connsiteX95" fmla="*/ 3152633 w 5147621"/>
              <a:gd name="connsiteY95" fmla="*/ 109264 h 4244536"/>
              <a:gd name="connsiteX96" fmla="*/ 3125338 w 5147621"/>
              <a:gd name="connsiteY96" fmla="*/ 68321 h 4244536"/>
              <a:gd name="connsiteX97" fmla="*/ 3084394 w 5147621"/>
              <a:gd name="connsiteY97" fmla="*/ 54673 h 4244536"/>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3125338 w 5147621"/>
              <a:gd name="connsiteY96" fmla="*/ 124628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029803 w 5147621"/>
              <a:gd name="connsiteY95" fmla="*/ 110980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77421 w 5147621"/>
              <a:gd name="connsiteY46" fmla="*/ 4178013 h 4300843"/>
              <a:gd name="connsiteX47" fmla="*/ 464024 w 5147621"/>
              <a:gd name="connsiteY47" fmla="*/ 4232604 h 4300843"/>
              <a:gd name="connsiteX48" fmla="*/ 1705970 w 5147621"/>
              <a:gd name="connsiteY48" fmla="*/ 4300843 h 4300843"/>
              <a:gd name="connsiteX49" fmla="*/ 4353636 w 5147621"/>
              <a:gd name="connsiteY49" fmla="*/ 4287195 h 4300843"/>
              <a:gd name="connsiteX50" fmla="*/ 4899547 w 5147621"/>
              <a:gd name="connsiteY50" fmla="*/ 4259899 h 4300843"/>
              <a:gd name="connsiteX51" fmla="*/ 4940490 w 5147621"/>
              <a:gd name="connsiteY51" fmla="*/ 4218956 h 4300843"/>
              <a:gd name="connsiteX52" fmla="*/ 4981433 w 5147621"/>
              <a:gd name="connsiteY52" fmla="*/ 4205308 h 4300843"/>
              <a:gd name="connsiteX53" fmla="*/ 5008729 w 5147621"/>
              <a:gd name="connsiteY53" fmla="*/ 4164365 h 4300843"/>
              <a:gd name="connsiteX54" fmla="*/ 5022376 w 5147621"/>
              <a:gd name="connsiteY54" fmla="*/ 4123422 h 4300843"/>
              <a:gd name="connsiteX55" fmla="*/ 5063320 w 5147621"/>
              <a:gd name="connsiteY55" fmla="*/ 4082479 h 4300843"/>
              <a:gd name="connsiteX56" fmla="*/ 5090615 w 5147621"/>
              <a:gd name="connsiteY56" fmla="*/ 3959649 h 4300843"/>
              <a:gd name="connsiteX57" fmla="*/ 5131558 w 5147621"/>
              <a:gd name="connsiteY57" fmla="*/ 3850467 h 4300843"/>
              <a:gd name="connsiteX58" fmla="*/ 5145206 w 5147621"/>
              <a:gd name="connsiteY58" fmla="*/ 3386443 h 4300843"/>
              <a:gd name="connsiteX59" fmla="*/ 5117911 w 5147621"/>
              <a:gd name="connsiteY59" fmla="*/ 2649464 h 4300843"/>
              <a:gd name="connsiteX60" fmla="*/ 5049672 w 5147621"/>
              <a:gd name="connsiteY60" fmla="*/ 2321917 h 4300843"/>
              <a:gd name="connsiteX61" fmla="*/ 5008729 w 5147621"/>
              <a:gd name="connsiteY61" fmla="*/ 2253679 h 4300843"/>
              <a:gd name="connsiteX62" fmla="*/ 4967785 w 5147621"/>
              <a:gd name="connsiteY62" fmla="*/ 2130849 h 4300843"/>
              <a:gd name="connsiteX63" fmla="*/ 4954138 w 5147621"/>
              <a:gd name="connsiteY63" fmla="*/ 2089905 h 4300843"/>
              <a:gd name="connsiteX64" fmla="*/ 4885899 w 5147621"/>
              <a:gd name="connsiteY64" fmla="*/ 1967076 h 4300843"/>
              <a:gd name="connsiteX65" fmla="*/ 4872251 w 5147621"/>
              <a:gd name="connsiteY65" fmla="*/ 1926132 h 4300843"/>
              <a:gd name="connsiteX66" fmla="*/ 4763069 w 5147621"/>
              <a:gd name="connsiteY66" fmla="*/ 1803302 h 4300843"/>
              <a:gd name="connsiteX67" fmla="*/ 4667535 w 5147621"/>
              <a:gd name="connsiteY67" fmla="*/ 1680473 h 4300843"/>
              <a:gd name="connsiteX68" fmla="*/ 4599296 w 5147621"/>
              <a:gd name="connsiteY68" fmla="*/ 1584938 h 4300843"/>
              <a:gd name="connsiteX69" fmla="*/ 4517409 w 5147621"/>
              <a:gd name="connsiteY69" fmla="*/ 1503052 h 4300843"/>
              <a:gd name="connsiteX70" fmla="*/ 4476466 w 5147621"/>
              <a:gd name="connsiteY70" fmla="*/ 1462108 h 4300843"/>
              <a:gd name="connsiteX71" fmla="*/ 4380932 w 5147621"/>
              <a:gd name="connsiteY71" fmla="*/ 1339279 h 4300843"/>
              <a:gd name="connsiteX72" fmla="*/ 4312693 w 5147621"/>
              <a:gd name="connsiteY72" fmla="*/ 1271040 h 4300843"/>
              <a:gd name="connsiteX73" fmla="*/ 4271750 w 5147621"/>
              <a:gd name="connsiteY73" fmla="*/ 1230096 h 4300843"/>
              <a:gd name="connsiteX74" fmla="*/ 4230806 w 5147621"/>
              <a:gd name="connsiteY74" fmla="*/ 1216449 h 4300843"/>
              <a:gd name="connsiteX75" fmla="*/ 4176215 w 5147621"/>
              <a:gd name="connsiteY75" fmla="*/ 1148210 h 4300843"/>
              <a:gd name="connsiteX76" fmla="*/ 4148920 w 5147621"/>
              <a:gd name="connsiteY76" fmla="*/ 1107267 h 4300843"/>
              <a:gd name="connsiteX77" fmla="*/ 4107976 w 5147621"/>
              <a:gd name="connsiteY77" fmla="*/ 1093619 h 4300843"/>
              <a:gd name="connsiteX78" fmla="*/ 3985147 w 5147621"/>
              <a:gd name="connsiteY78" fmla="*/ 970789 h 4300843"/>
              <a:gd name="connsiteX79" fmla="*/ 3944203 w 5147621"/>
              <a:gd name="connsiteY79" fmla="*/ 929846 h 4300843"/>
              <a:gd name="connsiteX80" fmla="*/ 3807726 w 5147621"/>
              <a:gd name="connsiteY80" fmla="*/ 779720 h 4300843"/>
              <a:gd name="connsiteX81" fmla="*/ 3698544 w 5147621"/>
              <a:gd name="connsiteY81" fmla="*/ 697834 h 4300843"/>
              <a:gd name="connsiteX82" fmla="*/ 3643953 w 5147621"/>
              <a:gd name="connsiteY82" fmla="*/ 615947 h 4300843"/>
              <a:gd name="connsiteX83" fmla="*/ 3575714 w 5147621"/>
              <a:gd name="connsiteY83" fmla="*/ 534061 h 4300843"/>
              <a:gd name="connsiteX84" fmla="*/ 3534770 w 5147621"/>
              <a:gd name="connsiteY84" fmla="*/ 520413 h 4300843"/>
              <a:gd name="connsiteX85" fmla="*/ 3452884 w 5147621"/>
              <a:gd name="connsiteY85" fmla="*/ 438526 h 4300843"/>
              <a:gd name="connsiteX86" fmla="*/ 3411941 w 5147621"/>
              <a:gd name="connsiteY86" fmla="*/ 397583 h 4300843"/>
              <a:gd name="connsiteX87" fmla="*/ 3370997 w 5147621"/>
              <a:gd name="connsiteY87" fmla="*/ 370288 h 4300843"/>
              <a:gd name="connsiteX88" fmla="*/ 3357350 w 5147621"/>
              <a:gd name="connsiteY88" fmla="*/ 329344 h 4300843"/>
              <a:gd name="connsiteX89" fmla="*/ 3316406 w 5147621"/>
              <a:gd name="connsiteY89" fmla="*/ 315696 h 4300843"/>
              <a:gd name="connsiteX90" fmla="*/ 3275463 w 5147621"/>
              <a:gd name="connsiteY90" fmla="*/ 288401 h 4300843"/>
              <a:gd name="connsiteX91" fmla="*/ 3248167 w 5147621"/>
              <a:gd name="connsiteY91" fmla="*/ 247458 h 4300843"/>
              <a:gd name="connsiteX92" fmla="*/ 3234520 w 5147621"/>
              <a:gd name="connsiteY92" fmla="*/ 206514 h 4300843"/>
              <a:gd name="connsiteX93" fmla="*/ 3193576 w 5147621"/>
              <a:gd name="connsiteY93" fmla="*/ 192867 h 4300843"/>
              <a:gd name="connsiteX94" fmla="*/ 3029803 w 5147621"/>
              <a:gd name="connsiteY94" fmla="*/ 110980 h 4300843"/>
              <a:gd name="connsiteX95" fmla="*/ 2797792 w 5147621"/>
              <a:gd name="connsiteY95" fmla="*/ 29094 h 4300843"/>
              <a:gd name="connsiteX96" fmla="*/ 2511188 w 5147621"/>
              <a:gd name="connsiteY96"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4027888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3877763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6772 w 5153205"/>
              <a:gd name="connsiteY0" fmla="*/ 1798 h 4300843"/>
              <a:gd name="connsiteX1" fmla="*/ 2066396 w 5153205"/>
              <a:gd name="connsiteY1" fmla="*/ 56389 h 4300843"/>
              <a:gd name="connsiteX2" fmla="*/ 1888975 w 5153205"/>
              <a:gd name="connsiteY2" fmla="*/ 124628 h 4300843"/>
              <a:gd name="connsiteX3" fmla="*/ 1820737 w 5153205"/>
              <a:gd name="connsiteY3" fmla="*/ 138276 h 4300843"/>
              <a:gd name="connsiteX4" fmla="*/ 1779793 w 5153205"/>
              <a:gd name="connsiteY4" fmla="*/ 165571 h 4300843"/>
              <a:gd name="connsiteX5" fmla="*/ 1725202 w 5153205"/>
              <a:gd name="connsiteY5" fmla="*/ 206514 h 4300843"/>
              <a:gd name="connsiteX6" fmla="*/ 1656963 w 5153205"/>
              <a:gd name="connsiteY6" fmla="*/ 220162 h 4300843"/>
              <a:gd name="connsiteX7" fmla="*/ 1602372 w 5153205"/>
              <a:gd name="connsiteY7" fmla="*/ 261105 h 4300843"/>
              <a:gd name="connsiteX8" fmla="*/ 1493190 w 5153205"/>
              <a:gd name="connsiteY8" fmla="*/ 302049 h 4300843"/>
              <a:gd name="connsiteX9" fmla="*/ 1356713 w 5153205"/>
              <a:gd name="connsiteY9" fmla="*/ 342992 h 4300843"/>
              <a:gd name="connsiteX10" fmla="*/ 1288474 w 5153205"/>
              <a:gd name="connsiteY10" fmla="*/ 370288 h 4300843"/>
              <a:gd name="connsiteX11" fmla="*/ 1233883 w 5153205"/>
              <a:gd name="connsiteY11" fmla="*/ 383935 h 4300843"/>
              <a:gd name="connsiteX12" fmla="*/ 1111053 w 5153205"/>
              <a:gd name="connsiteY12" fmla="*/ 506765 h 4300843"/>
              <a:gd name="connsiteX13" fmla="*/ 1070110 w 5153205"/>
              <a:gd name="connsiteY13" fmla="*/ 547708 h 4300843"/>
              <a:gd name="connsiteX14" fmla="*/ 947280 w 5153205"/>
              <a:gd name="connsiteY14" fmla="*/ 752425 h 4300843"/>
              <a:gd name="connsiteX15" fmla="*/ 906337 w 5153205"/>
              <a:gd name="connsiteY15" fmla="*/ 820664 h 4300843"/>
              <a:gd name="connsiteX16" fmla="*/ 838098 w 5153205"/>
              <a:gd name="connsiteY16" fmla="*/ 916198 h 4300843"/>
              <a:gd name="connsiteX17" fmla="*/ 797154 w 5153205"/>
              <a:gd name="connsiteY17" fmla="*/ 984437 h 4300843"/>
              <a:gd name="connsiteX18" fmla="*/ 783507 w 5153205"/>
              <a:gd name="connsiteY18" fmla="*/ 1025380 h 4300843"/>
              <a:gd name="connsiteX19" fmla="*/ 756211 w 5153205"/>
              <a:gd name="connsiteY19" fmla="*/ 1079971 h 4300843"/>
              <a:gd name="connsiteX20" fmla="*/ 715268 w 5153205"/>
              <a:gd name="connsiteY20" fmla="*/ 1148210 h 4300843"/>
              <a:gd name="connsiteX21" fmla="*/ 701620 w 5153205"/>
              <a:gd name="connsiteY21" fmla="*/ 1189153 h 4300843"/>
              <a:gd name="connsiteX22" fmla="*/ 674325 w 5153205"/>
              <a:gd name="connsiteY22" fmla="*/ 1243744 h 4300843"/>
              <a:gd name="connsiteX23" fmla="*/ 660677 w 5153205"/>
              <a:gd name="connsiteY23" fmla="*/ 1284688 h 4300843"/>
              <a:gd name="connsiteX24" fmla="*/ 633381 w 5153205"/>
              <a:gd name="connsiteY24" fmla="*/ 1352926 h 4300843"/>
              <a:gd name="connsiteX25" fmla="*/ 619734 w 5153205"/>
              <a:gd name="connsiteY25" fmla="*/ 1393870 h 4300843"/>
              <a:gd name="connsiteX26" fmla="*/ 592438 w 5153205"/>
              <a:gd name="connsiteY26" fmla="*/ 1448461 h 4300843"/>
              <a:gd name="connsiteX27" fmla="*/ 578790 w 5153205"/>
              <a:gd name="connsiteY27" fmla="*/ 1489404 h 4300843"/>
              <a:gd name="connsiteX28" fmla="*/ 510551 w 5153205"/>
              <a:gd name="connsiteY28" fmla="*/ 1571291 h 4300843"/>
              <a:gd name="connsiteX29" fmla="*/ 455960 w 5153205"/>
              <a:gd name="connsiteY29" fmla="*/ 1721416 h 4300843"/>
              <a:gd name="connsiteX30" fmla="*/ 387722 w 5153205"/>
              <a:gd name="connsiteY30" fmla="*/ 1844246 h 4300843"/>
              <a:gd name="connsiteX31" fmla="*/ 374074 w 5153205"/>
              <a:gd name="connsiteY31" fmla="*/ 1885189 h 4300843"/>
              <a:gd name="connsiteX32" fmla="*/ 305835 w 5153205"/>
              <a:gd name="connsiteY32" fmla="*/ 1967076 h 4300843"/>
              <a:gd name="connsiteX33" fmla="*/ 264892 w 5153205"/>
              <a:gd name="connsiteY33" fmla="*/ 2062610 h 4300843"/>
              <a:gd name="connsiteX34" fmla="*/ 251244 w 5153205"/>
              <a:gd name="connsiteY34" fmla="*/ 2103553 h 4300843"/>
              <a:gd name="connsiteX35" fmla="*/ 183005 w 5153205"/>
              <a:gd name="connsiteY35" fmla="*/ 2212735 h 4300843"/>
              <a:gd name="connsiteX36" fmla="*/ 169357 w 5153205"/>
              <a:gd name="connsiteY36" fmla="*/ 2267326 h 4300843"/>
              <a:gd name="connsiteX37" fmla="*/ 142062 w 5153205"/>
              <a:gd name="connsiteY37" fmla="*/ 2308270 h 4300843"/>
              <a:gd name="connsiteX38" fmla="*/ 128414 w 5153205"/>
              <a:gd name="connsiteY38" fmla="*/ 2417452 h 4300843"/>
              <a:gd name="connsiteX39" fmla="*/ 87471 w 5153205"/>
              <a:gd name="connsiteY39" fmla="*/ 2744998 h 4300843"/>
              <a:gd name="connsiteX40" fmla="*/ 60175 w 5153205"/>
              <a:gd name="connsiteY40" fmla="*/ 3004305 h 4300843"/>
              <a:gd name="connsiteX41" fmla="*/ 46528 w 5153205"/>
              <a:gd name="connsiteY41" fmla="*/ 3249965 h 4300843"/>
              <a:gd name="connsiteX42" fmla="*/ 19232 w 5153205"/>
              <a:gd name="connsiteY42" fmla="*/ 3372795 h 4300843"/>
              <a:gd name="connsiteX43" fmla="*/ 5584 w 5153205"/>
              <a:gd name="connsiteY43" fmla="*/ 3481977 h 4300843"/>
              <a:gd name="connsiteX44" fmla="*/ 19232 w 5153205"/>
              <a:gd name="connsiteY44" fmla="*/ 3877763 h 4300843"/>
              <a:gd name="connsiteX45" fmla="*/ 223948 w 5153205"/>
              <a:gd name="connsiteY45" fmla="*/ 4178013 h 4300843"/>
              <a:gd name="connsiteX46" fmla="*/ 469608 w 5153205"/>
              <a:gd name="connsiteY46" fmla="*/ 4232604 h 4300843"/>
              <a:gd name="connsiteX47" fmla="*/ 1711554 w 5153205"/>
              <a:gd name="connsiteY47" fmla="*/ 4300843 h 4300843"/>
              <a:gd name="connsiteX48" fmla="*/ 4359220 w 5153205"/>
              <a:gd name="connsiteY48" fmla="*/ 4287195 h 4300843"/>
              <a:gd name="connsiteX49" fmla="*/ 4905131 w 5153205"/>
              <a:gd name="connsiteY49" fmla="*/ 4259899 h 4300843"/>
              <a:gd name="connsiteX50" fmla="*/ 4946074 w 5153205"/>
              <a:gd name="connsiteY50" fmla="*/ 4218956 h 4300843"/>
              <a:gd name="connsiteX51" fmla="*/ 4987017 w 5153205"/>
              <a:gd name="connsiteY51" fmla="*/ 4205308 h 4300843"/>
              <a:gd name="connsiteX52" fmla="*/ 5014313 w 5153205"/>
              <a:gd name="connsiteY52" fmla="*/ 4164365 h 4300843"/>
              <a:gd name="connsiteX53" fmla="*/ 5027960 w 5153205"/>
              <a:gd name="connsiteY53" fmla="*/ 4123422 h 4300843"/>
              <a:gd name="connsiteX54" fmla="*/ 5068904 w 5153205"/>
              <a:gd name="connsiteY54" fmla="*/ 4082479 h 4300843"/>
              <a:gd name="connsiteX55" fmla="*/ 5096199 w 5153205"/>
              <a:gd name="connsiteY55" fmla="*/ 3959649 h 4300843"/>
              <a:gd name="connsiteX56" fmla="*/ 5137142 w 5153205"/>
              <a:gd name="connsiteY56" fmla="*/ 3850467 h 4300843"/>
              <a:gd name="connsiteX57" fmla="*/ 5150790 w 5153205"/>
              <a:gd name="connsiteY57" fmla="*/ 3386443 h 4300843"/>
              <a:gd name="connsiteX58" fmla="*/ 5123495 w 5153205"/>
              <a:gd name="connsiteY58" fmla="*/ 2649464 h 4300843"/>
              <a:gd name="connsiteX59" fmla="*/ 5055256 w 5153205"/>
              <a:gd name="connsiteY59" fmla="*/ 2321917 h 4300843"/>
              <a:gd name="connsiteX60" fmla="*/ 5014313 w 5153205"/>
              <a:gd name="connsiteY60" fmla="*/ 2253679 h 4300843"/>
              <a:gd name="connsiteX61" fmla="*/ 4973369 w 5153205"/>
              <a:gd name="connsiteY61" fmla="*/ 2130849 h 4300843"/>
              <a:gd name="connsiteX62" fmla="*/ 4959722 w 5153205"/>
              <a:gd name="connsiteY62" fmla="*/ 2089905 h 4300843"/>
              <a:gd name="connsiteX63" fmla="*/ 4891483 w 5153205"/>
              <a:gd name="connsiteY63" fmla="*/ 1967076 h 4300843"/>
              <a:gd name="connsiteX64" fmla="*/ 4877835 w 5153205"/>
              <a:gd name="connsiteY64" fmla="*/ 1926132 h 4300843"/>
              <a:gd name="connsiteX65" fmla="*/ 4768653 w 5153205"/>
              <a:gd name="connsiteY65" fmla="*/ 1803302 h 4300843"/>
              <a:gd name="connsiteX66" fmla="*/ 4673119 w 5153205"/>
              <a:gd name="connsiteY66" fmla="*/ 1680473 h 4300843"/>
              <a:gd name="connsiteX67" fmla="*/ 4604880 w 5153205"/>
              <a:gd name="connsiteY67" fmla="*/ 1584938 h 4300843"/>
              <a:gd name="connsiteX68" fmla="*/ 4522993 w 5153205"/>
              <a:gd name="connsiteY68" fmla="*/ 1503052 h 4300843"/>
              <a:gd name="connsiteX69" fmla="*/ 4482050 w 5153205"/>
              <a:gd name="connsiteY69" fmla="*/ 1462108 h 4300843"/>
              <a:gd name="connsiteX70" fmla="*/ 4386516 w 5153205"/>
              <a:gd name="connsiteY70" fmla="*/ 1339279 h 4300843"/>
              <a:gd name="connsiteX71" fmla="*/ 4318277 w 5153205"/>
              <a:gd name="connsiteY71" fmla="*/ 1271040 h 4300843"/>
              <a:gd name="connsiteX72" fmla="*/ 4277334 w 5153205"/>
              <a:gd name="connsiteY72" fmla="*/ 1230096 h 4300843"/>
              <a:gd name="connsiteX73" fmla="*/ 4236390 w 5153205"/>
              <a:gd name="connsiteY73" fmla="*/ 1216449 h 4300843"/>
              <a:gd name="connsiteX74" fmla="*/ 4181799 w 5153205"/>
              <a:gd name="connsiteY74" fmla="*/ 1148210 h 4300843"/>
              <a:gd name="connsiteX75" fmla="*/ 4154504 w 5153205"/>
              <a:gd name="connsiteY75" fmla="*/ 1107267 h 4300843"/>
              <a:gd name="connsiteX76" fmla="*/ 4113560 w 5153205"/>
              <a:gd name="connsiteY76" fmla="*/ 1093619 h 4300843"/>
              <a:gd name="connsiteX77" fmla="*/ 3990731 w 5153205"/>
              <a:gd name="connsiteY77" fmla="*/ 970789 h 4300843"/>
              <a:gd name="connsiteX78" fmla="*/ 3949787 w 5153205"/>
              <a:gd name="connsiteY78" fmla="*/ 929846 h 4300843"/>
              <a:gd name="connsiteX79" fmla="*/ 3813310 w 5153205"/>
              <a:gd name="connsiteY79" fmla="*/ 779720 h 4300843"/>
              <a:gd name="connsiteX80" fmla="*/ 3704128 w 5153205"/>
              <a:gd name="connsiteY80" fmla="*/ 697834 h 4300843"/>
              <a:gd name="connsiteX81" fmla="*/ 3649537 w 5153205"/>
              <a:gd name="connsiteY81" fmla="*/ 615947 h 4300843"/>
              <a:gd name="connsiteX82" fmla="*/ 3581298 w 5153205"/>
              <a:gd name="connsiteY82" fmla="*/ 534061 h 4300843"/>
              <a:gd name="connsiteX83" fmla="*/ 3540354 w 5153205"/>
              <a:gd name="connsiteY83" fmla="*/ 520413 h 4300843"/>
              <a:gd name="connsiteX84" fmla="*/ 3458468 w 5153205"/>
              <a:gd name="connsiteY84" fmla="*/ 438526 h 4300843"/>
              <a:gd name="connsiteX85" fmla="*/ 3417525 w 5153205"/>
              <a:gd name="connsiteY85" fmla="*/ 397583 h 4300843"/>
              <a:gd name="connsiteX86" fmla="*/ 3376581 w 5153205"/>
              <a:gd name="connsiteY86" fmla="*/ 370288 h 4300843"/>
              <a:gd name="connsiteX87" fmla="*/ 3362934 w 5153205"/>
              <a:gd name="connsiteY87" fmla="*/ 329344 h 4300843"/>
              <a:gd name="connsiteX88" fmla="*/ 3321990 w 5153205"/>
              <a:gd name="connsiteY88" fmla="*/ 315696 h 4300843"/>
              <a:gd name="connsiteX89" fmla="*/ 3281047 w 5153205"/>
              <a:gd name="connsiteY89" fmla="*/ 288401 h 4300843"/>
              <a:gd name="connsiteX90" fmla="*/ 3253751 w 5153205"/>
              <a:gd name="connsiteY90" fmla="*/ 247458 h 4300843"/>
              <a:gd name="connsiteX91" fmla="*/ 3240104 w 5153205"/>
              <a:gd name="connsiteY91" fmla="*/ 206514 h 4300843"/>
              <a:gd name="connsiteX92" fmla="*/ 3199160 w 5153205"/>
              <a:gd name="connsiteY92" fmla="*/ 192867 h 4300843"/>
              <a:gd name="connsiteX93" fmla="*/ 3035387 w 5153205"/>
              <a:gd name="connsiteY93" fmla="*/ 110980 h 4300843"/>
              <a:gd name="connsiteX94" fmla="*/ 2803376 w 5153205"/>
              <a:gd name="connsiteY94" fmla="*/ 29094 h 4300843"/>
              <a:gd name="connsiteX95" fmla="*/ 2516772 w 5153205"/>
              <a:gd name="connsiteY95" fmla="*/ 1798 h 4300843"/>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946074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27960 w 5153205"/>
              <a:gd name="connsiteY52" fmla="*/ 4123422 h 4301934"/>
              <a:gd name="connsiteX53" fmla="*/ 5068904 w 5153205"/>
              <a:gd name="connsiteY53" fmla="*/ 4082479 h 4301934"/>
              <a:gd name="connsiteX54" fmla="*/ 5096199 w 5153205"/>
              <a:gd name="connsiteY54" fmla="*/ 3959649 h 4301934"/>
              <a:gd name="connsiteX55" fmla="*/ 5137142 w 5153205"/>
              <a:gd name="connsiteY55" fmla="*/ 3850467 h 4301934"/>
              <a:gd name="connsiteX56" fmla="*/ 5150790 w 5153205"/>
              <a:gd name="connsiteY56" fmla="*/ 3386443 h 4301934"/>
              <a:gd name="connsiteX57" fmla="*/ 5123495 w 5153205"/>
              <a:gd name="connsiteY57" fmla="*/ 2649464 h 4301934"/>
              <a:gd name="connsiteX58" fmla="*/ 5055256 w 5153205"/>
              <a:gd name="connsiteY58" fmla="*/ 2321917 h 4301934"/>
              <a:gd name="connsiteX59" fmla="*/ 5014313 w 5153205"/>
              <a:gd name="connsiteY59" fmla="*/ 2253679 h 4301934"/>
              <a:gd name="connsiteX60" fmla="*/ 4973369 w 5153205"/>
              <a:gd name="connsiteY60" fmla="*/ 2130849 h 4301934"/>
              <a:gd name="connsiteX61" fmla="*/ 4959722 w 5153205"/>
              <a:gd name="connsiteY61" fmla="*/ 2089905 h 4301934"/>
              <a:gd name="connsiteX62" fmla="*/ 4891483 w 5153205"/>
              <a:gd name="connsiteY62" fmla="*/ 1967076 h 4301934"/>
              <a:gd name="connsiteX63" fmla="*/ 4877835 w 5153205"/>
              <a:gd name="connsiteY63" fmla="*/ 1926132 h 4301934"/>
              <a:gd name="connsiteX64" fmla="*/ 4768653 w 5153205"/>
              <a:gd name="connsiteY64" fmla="*/ 1803302 h 4301934"/>
              <a:gd name="connsiteX65" fmla="*/ 4673119 w 5153205"/>
              <a:gd name="connsiteY65" fmla="*/ 1680473 h 4301934"/>
              <a:gd name="connsiteX66" fmla="*/ 4604880 w 5153205"/>
              <a:gd name="connsiteY66" fmla="*/ 1584938 h 4301934"/>
              <a:gd name="connsiteX67" fmla="*/ 4522993 w 5153205"/>
              <a:gd name="connsiteY67" fmla="*/ 1503052 h 4301934"/>
              <a:gd name="connsiteX68" fmla="*/ 4482050 w 5153205"/>
              <a:gd name="connsiteY68" fmla="*/ 1462108 h 4301934"/>
              <a:gd name="connsiteX69" fmla="*/ 4386516 w 5153205"/>
              <a:gd name="connsiteY69" fmla="*/ 1339279 h 4301934"/>
              <a:gd name="connsiteX70" fmla="*/ 4318277 w 5153205"/>
              <a:gd name="connsiteY70" fmla="*/ 1271040 h 4301934"/>
              <a:gd name="connsiteX71" fmla="*/ 4277334 w 5153205"/>
              <a:gd name="connsiteY71" fmla="*/ 1230096 h 4301934"/>
              <a:gd name="connsiteX72" fmla="*/ 4236390 w 5153205"/>
              <a:gd name="connsiteY72" fmla="*/ 1216449 h 4301934"/>
              <a:gd name="connsiteX73" fmla="*/ 4181799 w 5153205"/>
              <a:gd name="connsiteY73" fmla="*/ 1148210 h 4301934"/>
              <a:gd name="connsiteX74" fmla="*/ 4154504 w 5153205"/>
              <a:gd name="connsiteY74" fmla="*/ 1107267 h 4301934"/>
              <a:gd name="connsiteX75" fmla="*/ 4113560 w 5153205"/>
              <a:gd name="connsiteY75" fmla="*/ 1093619 h 4301934"/>
              <a:gd name="connsiteX76" fmla="*/ 3990731 w 5153205"/>
              <a:gd name="connsiteY76" fmla="*/ 970789 h 4301934"/>
              <a:gd name="connsiteX77" fmla="*/ 3949787 w 5153205"/>
              <a:gd name="connsiteY77" fmla="*/ 929846 h 4301934"/>
              <a:gd name="connsiteX78" fmla="*/ 3813310 w 5153205"/>
              <a:gd name="connsiteY78" fmla="*/ 779720 h 4301934"/>
              <a:gd name="connsiteX79" fmla="*/ 3704128 w 5153205"/>
              <a:gd name="connsiteY79" fmla="*/ 697834 h 4301934"/>
              <a:gd name="connsiteX80" fmla="*/ 3649537 w 5153205"/>
              <a:gd name="connsiteY80" fmla="*/ 615947 h 4301934"/>
              <a:gd name="connsiteX81" fmla="*/ 3581298 w 5153205"/>
              <a:gd name="connsiteY81" fmla="*/ 534061 h 4301934"/>
              <a:gd name="connsiteX82" fmla="*/ 3540354 w 5153205"/>
              <a:gd name="connsiteY82" fmla="*/ 520413 h 4301934"/>
              <a:gd name="connsiteX83" fmla="*/ 3458468 w 5153205"/>
              <a:gd name="connsiteY83" fmla="*/ 438526 h 4301934"/>
              <a:gd name="connsiteX84" fmla="*/ 3417525 w 5153205"/>
              <a:gd name="connsiteY84" fmla="*/ 397583 h 4301934"/>
              <a:gd name="connsiteX85" fmla="*/ 3376581 w 5153205"/>
              <a:gd name="connsiteY85" fmla="*/ 370288 h 4301934"/>
              <a:gd name="connsiteX86" fmla="*/ 3362934 w 5153205"/>
              <a:gd name="connsiteY86" fmla="*/ 329344 h 4301934"/>
              <a:gd name="connsiteX87" fmla="*/ 3321990 w 5153205"/>
              <a:gd name="connsiteY87" fmla="*/ 315696 h 4301934"/>
              <a:gd name="connsiteX88" fmla="*/ 3281047 w 5153205"/>
              <a:gd name="connsiteY88" fmla="*/ 288401 h 4301934"/>
              <a:gd name="connsiteX89" fmla="*/ 3253751 w 5153205"/>
              <a:gd name="connsiteY89" fmla="*/ 247458 h 4301934"/>
              <a:gd name="connsiteX90" fmla="*/ 3240104 w 5153205"/>
              <a:gd name="connsiteY90" fmla="*/ 206514 h 4301934"/>
              <a:gd name="connsiteX91" fmla="*/ 3199160 w 5153205"/>
              <a:gd name="connsiteY91" fmla="*/ 192867 h 4301934"/>
              <a:gd name="connsiteX92" fmla="*/ 3035387 w 5153205"/>
              <a:gd name="connsiteY92" fmla="*/ 110980 h 4301934"/>
              <a:gd name="connsiteX93" fmla="*/ 2803376 w 5153205"/>
              <a:gd name="connsiteY93" fmla="*/ 29094 h 4301934"/>
              <a:gd name="connsiteX94" fmla="*/ 2516772 w 5153205"/>
              <a:gd name="connsiteY94"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27960 w 5153205"/>
              <a:gd name="connsiteY51" fmla="*/ 4123422 h 4301934"/>
              <a:gd name="connsiteX52" fmla="*/ 5068904 w 5153205"/>
              <a:gd name="connsiteY52" fmla="*/ 4082479 h 4301934"/>
              <a:gd name="connsiteX53" fmla="*/ 5096199 w 5153205"/>
              <a:gd name="connsiteY53" fmla="*/ 3959649 h 4301934"/>
              <a:gd name="connsiteX54" fmla="*/ 5137142 w 5153205"/>
              <a:gd name="connsiteY54" fmla="*/ 3850467 h 4301934"/>
              <a:gd name="connsiteX55" fmla="*/ 5150790 w 5153205"/>
              <a:gd name="connsiteY55" fmla="*/ 3386443 h 4301934"/>
              <a:gd name="connsiteX56" fmla="*/ 5123495 w 5153205"/>
              <a:gd name="connsiteY56" fmla="*/ 2649464 h 4301934"/>
              <a:gd name="connsiteX57" fmla="*/ 5055256 w 5153205"/>
              <a:gd name="connsiteY57" fmla="*/ 2321917 h 4301934"/>
              <a:gd name="connsiteX58" fmla="*/ 5014313 w 5153205"/>
              <a:gd name="connsiteY58" fmla="*/ 2253679 h 4301934"/>
              <a:gd name="connsiteX59" fmla="*/ 4973369 w 5153205"/>
              <a:gd name="connsiteY59" fmla="*/ 2130849 h 4301934"/>
              <a:gd name="connsiteX60" fmla="*/ 4959722 w 5153205"/>
              <a:gd name="connsiteY60" fmla="*/ 2089905 h 4301934"/>
              <a:gd name="connsiteX61" fmla="*/ 4891483 w 5153205"/>
              <a:gd name="connsiteY61" fmla="*/ 1967076 h 4301934"/>
              <a:gd name="connsiteX62" fmla="*/ 4877835 w 5153205"/>
              <a:gd name="connsiteY62" fmla="*/ 1926132 h 4301934"/>
              <a:gd name="connsiteX63" fmla="*/ 4768653 w 5153205"/>
              <a:gd name="connsiteY63" fmla="*/ 1803302 h 4301934"/>
              <a:gd name="connsiteX64" fmla="*/ 4673119 w 5153205"/>
              <a:gd name="connsiteY64" fmla="*/ 1680473 h 4301934"/>
              <a:gd name="connsiteX65" fmla="*/ 4604880 w 5153205"/>
              <a:gd name="connsiteY65" fmla="*/ 1584938 h 4301934"/>
              <a:gd name="connsiteX66" fmla="*/ 4522993 w 5153205"/>
              <a:gd name="connsiteY66" fmla="*/ 1503052 h 4301934"/>
              <a:gd name="connsiteX67" fmla="*/ 4482050 w 5153205"/>
              <a:gd name="connsiteY67" fmla="*/ 1462108 h 4301934"/>
              <a:gd name="connsiteX68" fmla="*/ 4386516 w 5153205"/>
              <a:gd name="connsiteY68" fmla="*/ 1339279 h 4301934"/>
              <a:gd name="connsiteX69" fmla="*/ 4318277 w 5153205"/>
              <a:gd name="connsiteY69" fmla="*/ 1271040 h 4301934"/>
              <a:gd name="connsiteX70" fmla="*/ 4277334 w 5153205"/>
              <a:gd name="connsiteY70" fmla="*/ 1230096 h 4301934"/>
              <a:gd name="connsiteX71" fmla="*/ 4236390 w 5153205"/>
              <a:gd name="connsiteY71" fmla="*/ 1216449 h 4301934"/>
              <a:gd name="connsiteX72" fmla="*/ 4181799 w 5153205"/>
              <a:gd name="connsiteY72" fmla="*/ 1148210 h 4301934"/>
              <a:gd name="connsiteX73" fmla="*/ 4154504 w 5153205"/>
              <a:gd name="connsiteY73" fmla="*/ 1107267 h 4301934"/>
              <a:gd name="connsiteX74" fmla="*/ 4113560 w 5153205"/>
              <a:gd name="connsiteY74" fmla="*/ 1093619 h 4301934"/>
              <a:gd name="connsiteX75" fmla="*/ 3990731 w 5153205"/>
              <a:gd name="connsiteY75" fmla="*/ 970789 h 4301934"/>
              <a:gd name="connsiteX76" fmla="*/ 3949787 w 5153205"/>
              <a:gd name="connsiteY76" fmla="*/ 929846 h 4301934"/>
              <a:gd name="connsiteX77" fmla="*/ 3813310 w 5153205"/>
              <a:gd name="connsiteY77" fmla="*/ 779720 h 4301934"/>
              <a:gd name="connsiteX78" fmla="*/ 3704128 w 5153205"/>
              <a:gd name="connsiteY78" fmla="*/ 697834 h 4301934"/>
              <a:gd name="connsiteX79" fmla="*/ 3649537 w 5153205"/>
              <a:gd name="connsiteY79" fmla="*/ 615947 h 4301934"/>
              <a:gd name="connsiteX80" fmla="*/ 3581298 w 5153205"/>
              <a:gd name="connsiteY80" fmla="*/ 534061 h 4301934"/>
              <a:gd name="connsiteX81" fmla="*/ 3540354 w 5153205"/>
              <a:gd name="connsiteY81" fmla="*/ 520413 h 4301934"/>
              <a:gd name="connsiteX82" fmla="*/ 3458468 w 5153205"/>
              <a:gd name="connsiteY82" fmla="*/ 438526 h 4301934"/>
              <a:gd name="connsiteX83" fmla="*/ 3417525 w 5153205"/>
              <a:gd name="connsiteY83" fmla="*/ 397583 h 4301934"/>
              <a:gd name="connsiteX84" fmla="*/ 3376581 w 5153205"/>
              <a:gd name="connsiteY84" fmla="*/ 370288 h 4301934"/>
              <a:gd name="connsiteX85" fmla="*/ 3362934 w 5153205"/>
              <a:gd name="connsiteY85" fmla="*/ 329344 h 4301934"/>
              <a:gd name="connsiteX86" fmla="*/ 3321990 w 5153205"/>
              <a:gd name="connsiteY86" fmla="*/ 315696 h 4301934"/>
              <a:gd name="connsiteX87" fmla="*/ 3281047 w 5153205"/>
              <a:gd name="connsiteY87" fmla="*/ 288401 h 4301934"/>
              <a:gd name="connsiteX88" fmla="*/ 3253751 w 5153205"/>
              <a:gd name="connsiteY88" fmla="*/ 247458 h 4301934"/>
              <a:gd name="connsiteX89" fmla="*/ 3240104 w 5153205"/>
              <a:gd name="connsiteY89" fmla="*/ 206514 h 4301934"/>
              <a:gd name="connsiteX90" fmla="*/ 3199160 w 5153205"/>
              <a:gd name="connsiteY90" fmla="*/ 192867 h 4301934"/>
              <a:gd name="connsiteX91" fmla="*/ 3035387 w 5153205"/>
              <a:gd name="connsiteY91" fmla="*/ 110980 h 4301934"/>
              <a:gd name="connsiteX92" fmla="*/ 2803376 w 5153205"/>
              <a:gd name="connsiteY92" fmla="*/ 29094 h 4301934"/>
              <a:gd name="connsiteX93" fmla="*/ 2516772 w 5153205"/>
              <a:gd name="connsiteY93"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68904 w 5153205"/>
              <a:gd name="connsiteY51" fmla="*/ 4082479 h 4301934"/>
              <a:gd name="connsiteX52" fmla="*/ 5096199 w 5153205"/>
              <a:gd name="connsiteY52" fmla="*/ 3959649 h 4301934"/>
              <a:gd name="connsiteX53" fmla="*/ 5137142 w 5153205"/>
              <a:gd name="connsiteY53" fmla="*/ 3850467 h 4301934"/>
              <a:gd name="connsiteX54" fmla="*/ 5150790 w 5153205"/>
              <a:gd name="connsiteY54" fmla="*/ 3386443 h 4301934"/>
              <a:gd name="connsiteX55" fmla="*/ 5123495 w 5153205"/>
              <a:gd name="connsiteY55" fmla="*/ 2649464 h 4301934"/>
              <a:gd name="connsiteX56" fmla="*/ 5055256 w 5153205"/>
              <a:gd name="connsiteY56" fmla="*/ 2321917 h 4301934"/>
              <a:gd name="connsiteX57" fmla="*/ 5014313 w 5153205"/>
              <a:gd name="connsiteY57" fmla="*/ 2253679 h 4301934"/>
              <a:gd name="connsiteX58" fmla="*/ 4973369 w 5153205"/>
              <a:gd name="connsiteY58" fmla="*/ 2130849 h 4301934"/>
              <a:gd name="connsiteX59" fmla="*/ 4959722 w 5153205"/>
              <a:gd name="connsiteY59" fmla="*/ 2089905 h 4301934"/>
              <a:gd name="connsiteX60" fmla="*/ 4891483 w 5153205"/>
              <a:gd name="connsiteY60" fmla="*/ 1967076 h 4301934"/>
              <a:gd name="connsiteX61" fmla="*/ 4877835 w 5153205"/>
              <a:gd name="connsiteY61" fmla="*/ 1926132 h 4301934"/>
              <a:gd name="connsiteX62" fmla="*/ 4768653 w 5153205"/>
              <a:gd name="connsiteY62" fmla="*/ 1803302 h 4301934"/>
              <a:gd name="connsiteX63" fmla="*/ 4673119 w 5153205"/>
              <a:gd name="connsiteY63" fmla="*/ 1680473 h 4301934"/>
              <a:gd name="connsiteX64" fmla="*/ 4604880 w 5153205"/>
              <a:gd name="connsiteY64" fmla="*/ 1584938 h 4301934"/>
              <a:gd name="connsiteX65" fmla="*/ 4522993 w 5153205"/>
              <a:gd name="connsiteY65" fmla="*/ 1503052 h 4301934"/>
              <a:gd name="connsiteX66" fmla="*/ 4482050 w 5153205"/>
              <a:gd name="connsiteY66" fmla="*/ 1462108 h 4301934"/>
              <a:gd name="connsiteX67" fmla="*/ 4386516 w 5153205"/>
              <a:gd name="connsiteY67" fmla="*/ 1339279 h 4301934"/>
              <a:gd name="connsiteX68" fmla="*/ 4318277 w 5153205"/>
              <a:gd name="connsiteY68" fmla="*/ 1271040 h 4301934"/>
              <a:gd name="connsiteX69" fmla="*/ 4277334 w 5153205"/>
              <a:gd name="connsiteY69" fmla="*/ 1230096 h 4301934"/>
              <a:gd name="connsiteX70" fmla="*/ 4236390 w 5153205"/>
              <a:gd name="connsiteY70" fmla="*/ 1216449 h 4301934"/>
              <a:gd name="connsiteX71" fmla="*/ 4181799 w 5153205"/>
              <a:gd name="connsiteY71" fmla="*/ 1148210 h 4301934"/>
              <a:gd name="connsiteX72" fmla="*/ 4154504 w 5153205"/>
              <a:gd name="connsiteY72" fmla="*/ 1107267 h 4301934"/>
              <a:gd name="connsiteX73" fmla="*/ 4113560 w 5153205"/>
              <a:gd name="connsiteY73" fmla="*/ 1093619 h 4301934"/>
              <a:gd name="connsiteX74" fmla="*/ 3990731 w 5153205"/>
              <a:gd name="connsiteY74" fmla="*/ 970789 h 4301934"/>
              <a:gd name="connsiteX75" fmla="*/ 3949787 w 5153205"/>
              <a:gd name="connsiteY75" fmla="*/ 929846 h 4301934"/>
              <a:gd name="connsiteX76" fmla="*/ 3813310 w 5153205"/>
              <a:gd name="connsiteY76" fmla="*/ 779720 h 4301934"/>
              <a:gd name="connsiteX77" fmla="*/ 3704128 w 5153205"/>
              <a:gd name="connsiteY77" fmla="*/ 697834 h 4301934"/>
              <a:gd name="connsiteX78" fmla="*/ 3649537 w 5153205"/>
              <a:gd name="connsiteY78" fmla="*/ 615947 h 4301934"/>
              <a:gd name="connsiteX79" fmla="*/ 3581298 w 5153205"/>
              <a:gd name="connsiteY79" fmla="*/ 534061 h 4301934"/>
              <a:gd name="connsiteX80" fmla="*/ 3540354 w 5153205"/>
              <a:gd name="connsiteY80" fmla="*/ 520413 h 4301934"/>
              <a:gd name="connsiteX81" fmla="*/ 3458468 w 5153205"/>
              <a:gd name="connsiteY81" fmla="*/ 438526 h 4301934"/>
              <a:gd name="connsiteX82" fmla="*/ 3417525 w 5153205"/>
              <a:gd name="connsiteY82" fmla="*/ 397583 h 4301934"/>
              <a:gd name="connsiteX83" fmla="*/ 3376581 w 5153205"/>
              <a:gd name="connsiteY83" fmla="*/ 370288 h 4301934"/>
              <a:gd name="connsiteX84" fmla="*/ 3362934 w 5153205"/>
              <a:gd name="connsiteY84" fmla="*/ 329344 h 4301934"/>
              <a:gd name="connsiteX85" fmla="*/ 3321990 w 5153205"/>
              <a:gd name="connsiteY85" fmla="*/ 315696 h 4301934"/>
              <a:gd name="connsiteX86" fmla="*/ 3281047 w 5153205"/>
              <a:gd name="connsiteY86" fmla="*/ 288401 h 4301934"/>
              <a:gd name="connsiteX87" fmla="*/ 3253751 w 5153205"/>
              <a:gd name="connsiteY87" fmla="*/ 247458 h 4301934"/>
              <a:gd name="connsiteX88" fmla="*/ 3240104 w 5153205"/>
              <a:gd name="connsiteY88" fmla="*/ 206514 h 4301934"/>
              <a:gd name="connsiteX89" fmla="*/ 3199160 w 5153205"/>
              <a:gd name="connsiteY89" fmla="*/ 192867 h 4301934"/>
              <a:gd name="connsiteX90" fmla="*/ 3035387 w 5153205"/>
              <a:gd name="connsiteY90" fmla="*/ 110980 h 4301934"/>
              <a:gd name="connsiteX91" fmla="*/ 2803376 w 5153205"/>
              <a:gd name="connsiteY91" fmla="*/ 29094 h 4301934"/>
              <a:gd name="connsiteX92" fmla="*/ 2516772 w 5153205"/>
              <a:gd name="connsiteY9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68904 w 5153205"/>
              <a:gd name="connsiteY50" fmla="*/ 4082479 h 4301934"/>
              <a:gd name="connsiteX51" fmla="*/ 5096199 w 5153205"/>
              <a:gd name="connsiteY51" fmla="*/ 3959649 h 4301934"/>
              <a:gd name="connsiteX52" fmla="*/ 5137142 w 5153205"/>
              <a:gd name="connsiteY52" fmla="*/ 3850467 h 4301934"/>
              <a:gd name="connsiteX53" fmla="*/ 5150790 w 5153205"/>
              <a:gd name="connsiteY53" fmla="*/ 3386443 h 4301934"/>
              <a:gd name="connsiteX54" fmla="*/ 5123495 w 5153205"/>
              <a:gd name="connsiteY54" fmla="*/ 2649464 h 4301934"/>
              <a:gd name="connsiteX55" fmla="*/ 5055256 w 5153205"/>
              <a:gd name="connsiteY55" fmla="*/ 2321917 h 4301934"/>
              <a:gd name="connsiteX56" fmla="*/ 5014313 w 5153205"/>
              <a:gd name="connsiteY56" fmla="*/ 2253679 h 4301934"/>
              <a:gd name="connsiteX57" fmla="*/ 4973369 w 5153205"/>
              <a:gd name="connsiteY57" fmla="*/ 2130849 h 4301934"/>
              <a:gd name="connsiteX58" fmla="*/ 4959722 w 5153205"/>
              <a:gd name="connsiteY58" fmla="*/ 2089905 h 4301934"/>
              <a:gd name="connsiteX59" fmla="*/ 4891483 w 5153205"/>
              <a:gd name="connsiteY59" fmla="*/ 1967076 h 4301934"/>
              <a:gd name="connsiteX60" fmla="*/ 4877835 w 5153205"/>
              <a:gd name="connsiteY60" fmla="*/ 1926132 h 4301934"/>
              <a:gd name="connsiteX61" fmla="*/ 4768653 w 5153205"/>
              <a:gd name="connsiteY61" fmla="*/ 1803302 h 4301934"/>
              <a:gd name="connsiteX62" fmla="*/ 4673119 w 5153205"/>
              <a:gd name="connsiteY62" fmla="*/ 1680473 h 4301934"/>
              <a:gd name="connsiteX63" fmla="*/ 4604880 w 5153205"/>
              <a:gd name="connsiteY63" fmla="*/ 1584938 h 4301934"/>
              <a:gd name="connsiteX64" fmla="*/ 4522993 w 5153205"/>
              <a:gd name="connsiteY64" fmla="*/ 1503052 h 4301934"/>
              <a:gd name="connsiteX65" fmla="*/ 4482050 w 5153205"/>
              <a:gd name="connsiteY65" fmla="*/ 1462108 h 4301934"/>
              <a:gd name="connsiteX66" fmla="*/ 4386516 w 5153205"/>
              <a:gd name="connsiteY66" fmla="*/ 1339279 h 4301934"/>
              <a:gd name="connsiteX67" fmla="*/ 4318277 w 5153205"/>
              <a:gd name="connsiteY67" fmla="*/ 1271040 h 4301934"/>
              <a:gd name="connsiteX68" fmla="*/ 4277334 w 5153205"/>
              <a:gd name="connsiteY68" fmla="*/ 1230096 h 4301934"/>
              <a:gd name="connsiteX69" fmla="*/ 4236390 w 5153205"/>
              <a:gd name="connsiteY69" fmla="*/ 1216449 h 4301934"/>
              <a:gd name="connsiteX70" fmla="*/ 4181799 w 5153205"/>
              <a:gd name="connsiteY70" fmla="*/ 1148210 h 4301934"/>
              <a:gd name="connsiteX71" fmla="*/ 4154504 w 5153205"/>
              <a:gd name="connsiteY71" fmla="*/ 1107267 h 4301934"/>
              <a:gd name="connsiteX72" fmla="*/ 4113560 w 5153205"/>
              <a:gd name="connsiteY72" fmla="*/ 1093619 h 4301934"/>
              <a:gd name="connsiteX73" fmla="*/ 3990731 w 5153205"/>
              <a:gd name="connsiteY73" fmla="*/ 970789 h 4301934"/>
              <a:gd name="connsiteX74" fmla="*/ 3949787 w 5153205"/>
              <a:gd name="connsiteY74" fmla="*/ 929846 h 4301934"/>
              <a:gd name="connsiteX75" fmla="*/ 3813310 w 5153205"/>
              <a:gd name="connsiteY75" fmla="*/ 779720 h 4301934"/>
              <a:gd name="connsiteX76" fmla="*/ 3704128 w 5153205"/>
              <a:gd name="connsiteY76" fmla="*/ 697834 h 4301934"/>
              <a:gd name="connsiteX77" fmla="*/ 3649537 w 5153205"/>
              <a:gd name="connsiteY77" fmla="*/ 615947 h 4301934"/>
              <a:gd name="connsiteX78" fmla="*/ 3581298 w 5153205"/>
              <a:gd name="connsiteY78" fmla="*/ 534061 h 4301934"/>
              <a:gd name="connsiteX79" fmla="*/ 3540354 w 5153205"/>
              <a:gd name="connsiteY79" fmla="*/ 520413 h 4301934"/>
              <a:gd name="connsiteX80" fmla="*/ 3458468 w 5153205"/>
              <a:gd name="connsiteY80" fmla="*/ 438526 h 4301934"/>
              <a:gd name="connsiteX81" fmla="*/ 3417525 w 5153205"/>
              <a:gd name="connsiteY81" fmla="*/ 397583 h 4301934"/>
              <a:gd name="connsiteX82" fmla="*/ 3376581 w 5153205"/>
              <a:gd name="connsiteY82" fmla="*/ 370288 h 4301934"/>
              <a:gd name="connsiteX83" fmla="*/ 3362934 w 5153205"/>
              <a:gd name="connsiteY83" fmla="*/ 329344 h 4301934"/>
              <a:gd name="connsiteX84" fmla="*/ 3321990 w 5153205"/>
              <a:gd name="connsiteY84" fmla="*/ 315696 h 4301934"/>
              <a:gd name="connsiteX85" fmla="*/ 3281047 w 5153205"/>
              <a:gd name="connsiteY85" fmla="*/ 288401 h 4301934"/>
              <a:gd name="connsiteX86" fmla="*/ 3253751 w 5153205"/>
              <a:gd name="connsiteY86" fmla="*/ 247458 h 4301934"/>
              <a:gd name="connsiteX87" fmla="*/ 3240104 w 5153205"/>
              <a:gd name="connsiteY87" fmla="*/ 206514 h 4301934"/>
              <a:gd name="connsiteX88" fmla="*/ 3199160 w 5153205"/>
              <a:gd name="connsiteY88" fmla="*/ 192867 h 4301934"/>
              <a:gd name="connsiteX89" fmla="*/ 3035387 w 5153205"/>
              <a:gd name="connsiteY89" fmla="*/ 110980 h 4301934"/>
              <a:gd name="connsiteX90" fmla="*/ 2803376 w 5153205"/>
              <a:gd name="connsiteY90" fmla="*/ 29094 h 4301934"/>
              <a:gd name="connsiteX91" fmla="*/ 2516772 w 5153205"/>
              <a:gd name="connsiteY91"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96199 w 5153205"/>
              <a:gd name="connsiteY50" fmla="*/ 3959649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153205" h="4301934">
                <a:moveTo>
                  <a:pt x="2516772" y="1798"/>
                </a:moveTo>
                <a:cubicBezTo>
                  <a:pt x="2339351" y="-9575"/>
                  <a:pt x="2171029" y="35917"/>
                  <a:pt x="2066396" y="56389"/>
                </a:cubicBezTo>
                <a:cubicBezTo>
                  <a:pt x="1961763" y="76861"/>
                  <a:pt x="2000602" y="82767"/>
                  <a:pt x="1888975" y="124628"/>
                </a:cubicBezTo>
                <a:cubicBezTo>
                  <a:pt x="1867256" y="132773"/>
                  <a:pt x="1843483" y="133727"/>
                  <a:pt x="1820737" y="138276"/>
                </a:cubicBezTo>
                <a:cubicBezTo>
                  <a:pt x="1807089" y="147374"/>
                  <a:pt x="1793140" y="156037"/>
                  <a:pt x="1779793" y="165571"/>
                </a:cubicBezTo>
                <a:cubicBezTo>
                  <a:pt x="1761284" y="178792"/>
                  <a:pt x="1745988" y="197276"/>
                  <a:pt x="1725202" y="206514"/>
                </a:cubicBezTo>
                <a:cubicBezTo>
                  <a:pt x="1704004" y="215935"/>
                  <a:pt x="1679709" y="215613"/>
                  <a:pt x="1656963" y="220162"/>
                </a:cubicBezTo>
                <a:cubicBezTo>
                  <a:pt x="1638766" y="233810"/>
                  <a:pt x="1622256" y="250058"/>
                  <a:pt x="1602372" y="261105"/>
                </a:cubicBezTo>
                <a:cubicBezTo>
                  <a:pt x="1538755" y="296448"/>
                  <a:pt x="1546818" y="279066"/>
                  <a:pt x="1493190" y="302049"/>
                </a:cubicBezTo>
                <a:cubicBezTo>
                  <a:pt x="1392210" y="345326"/>
                  <a:pt x="1488098" y="321094"/>
                  <a:pt x="1356713" y="342992"/>
                </a:cubicBezTo>
                <a:cubicBezTo>
                  <a:pt x="1333967" y="352091"/>
                  <a:pt x="1311715" y="362541"/>
                  <a:pt x="1288474" y="370288"/>
                </a:cubicBezTo>
                <a:cubicBezTo>
                  <a:pt x="1270680" y="376219"/>
                  <a:pt x="1248750" y="372499"/>
                  <a:pt x="1233883" y="383935"/>
                </a:cubicBezTo>
                <a:cubicBezTo>
                  <a:pt x="1187988" y="419239"/>
                  <a:pt x="1151996" y="465822"/>
                  <a:pt x="1111053" y="506765"/>
                </a:cubicBezTo>
                <a:cubicBezTo>
                  <a:pt x="1097405" y="520413"/>
                  <a:pt x="1080816" y="531649"/>
                  <a:pt x="1070110" y="547708"/>
                </a:cubicBezTo>
                <a:cubicBezTo>
                  <a:pt x="1005833" y="644123"/>
                  <a:pt x="1058491" y="563365"/>
                  <a:pt x="947280" y="752425"/>
                </a:cubicBezTo>
                <a:cubicBezTo>
                  <a:pt x="933831" y="775289"/>
                  <a:pt x="922253" y="799443"/>
                  <a:pt x="906337" y="820664"/>
                </a:cubicBezTo>
                <a:cubicBezTo>
                  <a:pt x="876301" y="860711"/>
                  <a:pt x="863048" y="876278"/>
                  <a:pt x="838098" y="916198"/>
                </a:cubicBezTo>
                <a:cubicBezTo>
                  <a:pt x="824039" y="938693"/>
                  <a:pt x="809017" y="960711"/>
                  <a:pt x="797154" y="984437"/>
                </a:cubicBezTo>
                <a:cubicBezTo>
                  <a:pt x="790720" y="997304"/>
                  <a:pt x="789174" y="1012157"/>
                  <a:pt x="783507" y="1025380"/>
                </a:cubicBezTo>
                <a:cubicBezTo>
                  <a:pt x="775493" y="1044080"/>
                  <a:pt x="766091" y="1062186"/>
                  <a:pt x="756211" y="1079971"/>
                </a:cubicBezTo>
                <a:cubicBezTo>
                  <a:pt x="743329" y="1103159"/>
                  <a:pt x="727131" y="1124484"/>
                  <a:pt x="715268" y="1148210"/>
                </a:cubicBezTo>
                <a:cubicBezTo>
                  <a:pt x="708834" y="1161077"/>
                  <a:pt x="707287" y="1175930"/>
                  <a:pt x="701620" y="1189153"/>
                </a:cubicBezTo>
                <a:cubicBezTo>
                  <a:pt x="693606" y="1207853"/>
                  <a:pt x="682339" y="1225044"/>
                  <a:pt x="674325" y="1243744"/>
                </a:cubicBezTo>
                <a:cubicBezTo>
                  <a:pt x="668658" y="1256967"/>
                  <a:pt x="665728" y="1271218"/>
                  <a:pt x="660677" y="1284688"/>
                </a:cubicBezTo>
                <a:cubicBezTo>
                  <a:pt x="652075" y="1307626"/>
                  <a:pt x="641983" y="1329988"/>
                  <a:pt x="633381" y="1352926"/>
                </a:cubicBezTo>
                <a:cubicBezTo>
                  <a:pt x="628330" y="1366396"/>
                  <a:pt x="625401" y="1380647"/>
                  <a:pt x="619734" y="1393870"/>
                </a:cubicBezTo>
                <a:cubicBezTo>
                  <a:pt x="611720" y="1412570"/>
                  <a:pt x="600452" y="1429761"/>
                  <a:pt x="592438" y="1448461"/>
                </a:cubicBezTo>
                <a:cubicBezTo>
                  <a:pt x="586771" y="1461684"/>
                  <a:pt x="585224" y="1476537"/>
                  <a:pt x="578790" y="1489404"/>
                </a:cubicBezTo>
                <a:cubicBezTo>
                  <a:pt x="559789" y="1527407"/>
                  <a:pt x="540735" y="1541107"/>
                  <a:pt x="510551" y="1571291"/>
                </a:cubicBezTo>
                <a:cubicBezTo>
                  <a:pt x="492176" y="1626419"/>
                  <a:pt x="481521" y="1660069"/>
                  <a:pt x="455960" y="1721416"/>
                </a:cubicBezTo>
                <a:cubicBezTo>
                  <a:pt x="423099" y="1800282"/>
                  <a:pt x="430922" y="1757846"/>
                  <a:pt x="387722" y="1844246"/>
                </a:cubicBezTo>
                <a:cubicBezTo>
                  <a:pt x="381288" y="1857113"/>
                  <a:pt x="380508" y="1872322"/>
                  <a:pt x="374074" y="1885189"/>
                </a:cubicBezTo>
                <a:cubicBezTo>
                  <a:pt x="355074" y="1923189"/>
                  <a:pt x="336016" y="1936894"/>
                  <a:pt x="305835" y="1967076"/>
                </a:cubicBezTo>
                <a:cubicBezTo>
                  <a:pt x="277431" y="2080690"/>
                  <a:pt x="312016" y="1968361"/>
                  <a:pt x="264892" y="2062610"/>
                </a:cubicBezTo>
                <a:cubicBezTo>
                  <a:pt x="258458" y="2075477"/>
                  <a:pt x="257678" y="2090686"/>
                  <a:pt x="251244" y="2103553"/>
                </a:cubicBezTo>
                <a:cubicBezTo>
                  <a:pt x="234779" y="2136482"/>
                  <a:pt x="204661" y="2180252"/>
                  <a:pt x="183005" y="2212735"/>
                </a:cubicBezTo>
                <a:cubicBezTo>
                  <a:pt x="178456" y="2230932"/>
                  <a:pt x="176746" y="2250086"/>
                  <a:pt x="169357" y="2267326"/>
                </a:cubicBezTo>
                <a:cubicBezTo>
                  <a:pt x="162896" y="2282402"/>
                  <a:pt x="146378" y="2292445"/>
                  <a:pt x="142062" y="2308270"/>
                </a:cubicBezTo>
                <a:cubicBezTo>
                  <a:pt x="132412" y="2343655"/>
                  <a:pt x="133601" y="2381143"/>
                  <a:pt x="128414" y="2417452"/>
                </a:cubicBezTo>
                <a:cubicBezTo>
                  <a:pt x="80088" y="2755735"/>
                  <a:pt x="117781" y="2441903"/>
                  <a:pt x="87471" y="2744998"/>
                </a:cubicBezTo>
                <a:cubicBezTo>
                  <a:pt x="78823" y="2831480"/>
                  <a:pt x="67199" y="2917676"/>
                  <a:pt x="60175" y="3004305"/>
                </a:cubicBezTo>
                <a:cubicBezTo>
                  <a:pt x="53547" y="3086050"/>
                  <a:pt x="55585" y="3168454"/>
                  <a:pt x="46528" y="3249965"/>
                </a:cubicBezTo>
                <a:cubicBezTo>
                  <a:pt x="41896" y="3291651"/>
                  <a:pt x="26521" y="3331491"/>
                  <a:pt x="19232" y="3372795"/>
                </a:cubicBezTo>
                <a:cubicBezTo>
                  <a:pt x="12858" y="3408914"/>
                  <a:pt x="10133" y="3445583"/>
                  <a:pt x="5584" y="3481977"/>
                </a:cubicBezTo>
                <a:cubicBezTo>
                  <a:pt x="10133" y="3663947"/>
                  <a:pt x="-17162" y="3761757"/>
                  <a:pt x="19232" y="3877763"/>
                </a:cubicBezTo>
                <a:cubicBezTo>
                  <a:pt x="55626" y="3993769"/>
                  <a:pt x="64724" y="4109774"/>
                  <a:pt x="223948" y="4178013"/>
                </a:cubicBezTo>
                <a:cubicBezTo>
                  <a:pt x="383172" y="4246252"/>
                  <a:pt x="726642" y="4266723"/>
                  <a:pt x="974576" y="4287195"/>
                </a:cubicBezTo>
                <a:cubicBezTo>
                  <a:pt x="1222510" y="4307667"/>
                  <a:pt x="1147447" y="4300843"/>
                  <a:pt x="1711554" y="4300843"/>
                </a:cubicBezTo>
                <a:lnTo>
                  <a:pt x="4359220" y="4287195"/>
                </a:lnTo>
                <a:cubicBezTo>
                  <a:pt x="4875560" y="4273547"/>
                  <a:pt x="4695865" y="4250801"/>
                  <a:pt x="4809596" y="4218956"/>
                </a:cubicBezTo>
                <a:cubicBezTo>
                  <a:pt x="4923327" y="4187111"/>
                  <a:pt x="4987017" y="4157541"/>
                  <a:pt x="5041608" y="4096126"/>
                </a:cubicBezTo>
                <a:cubicBezTo>
                  <a:pt x="5096199" y="4034711"/>
                  <a:pt x="5128794" y="3871338"/>
                  <a:pt x="5137142" y="3850467"/>
                </a:cubicBezTo>
                <a:cubicBezTo>
                  <a:pt x="5141691" y="3695792"/>
                  <a:pt x="5150790" y="3541185"/>
                  <a:pt x="5150790" y="3386443"/>
                </a:cubicBezTo>
                <a:cubicBezTo>
                  <a:pt x="5150790" y="3090736"/>
                  <a:pt x="5165230" y="2899871"/>
                  <a:pt x="5123495" y="2649464"/>
                </a:cubicBezTo>
                <a:cubicBezTo>
                  <a:pt x="5116530" y="2607675"/>
                  <a:pt x="5087368" y="2398986"/>
                  <a:pt x="5055256" y="2321917"/>
                </a:cubicBezTo>
                <a:cubicBezTo>
                  <a:pt x="5045054" y="2297431"/>
                  <a:pt x="5027961" y="2276425"/>
                  <a:pt x="5014313" y="2253679"/>
                </a:cubicBezTo>
                <a:cubicBezTo>
                  <a:pt x="4991442" y="2162198"/>
                  <a:pt x="5011916" y="2233644"/>
                  <a:pt x="4973369" y="2130849"/>
                </a:cubicBezTo>
                <a:cubicBezTo>
                  <a:pt x="4968318" y="2117379"/>
                  <a:pt x="4965389" y="2103128"/>
                  <a:pt x="4959722" y="2089905"/>
                </a:cubicBezTo>
                <a:cubicBezTo>
                  <a:pt x="4920299" y="1997916"/>
                  <a:pt x="4943238" y="2070586"/>
                  <a:pt x="4891483" y="1967076"/>
                </a:cubicBezTo>
                <a:cubicBezTo>
                  <a:pt x="4885049" y="1954209"/>
                  <a:pt x="4886467" y="1937641"/>
                  <a:pt x="4877835" y="1926132"/>
                </a:cubicBezTo>
                <a:cubicBezTo>
                  <a:pt x="4844967" y="1882308"/>
                  <a:pt x="4805047" y="1844245"/>
                  <a:pt x="4768653" y="1803302"/>
                </a:cubicBezTo>
                <a:cubicBezTo>
                  <a:pt x="4731361" y="1691429"/>
                  <a:pt x="4795865" y="1864592"/>
                  <a:pt x="4673119" y="1680473"/>
                </a:cubicBezTo>
                <a:cubicBezTo>
                  <a:pt x="4654134" y="1651995"/>
                  <a:pt x="4626643" y="1609119"/>
                  <a:pt x="4604880" y="1584938"/>
                </a:cubicBezTo>
                <a:cubicBezTo>
                  <a:pt x="4579057" y="1556246"/>
                  <a:pt x="4550289" y="1530348"/>
                  <a:pt x="4522993" y="1503052"/>
                </a:cubicBezTo>
                <a:lnTo>
                  <a:pt x="4482050" y="1462108"/>
                </a:lnTo>
                <a:cubicBezTo>
                  <a:pt x="4456195" y="1384545"/>
                  <a:pt x="4478574" y="1431337"/>
                  <a:pt x="4386516" y="1339279"/>
                </a:cubicBezTo>
                <a:lnTo>
                  <a:pt x="4318277" y="1271040"/>
                </a:lnTo>
                <a:cubicBezTo>
                  <a:pt x="4304629" y="1257392"/>
                  <a:pt x="4295645" y="1236199"/>
                  <a:pt x="4277334" y="1230096"/>
                </a:cubicBezTo>
                <a:lnTo>
                  <a:pt x="4236390" y="1216449"/>
                </a:lnTo>
                <a:cubicBezTo>
                  <a:pt x="4218193" y="1193703"/>
                  <a:pt x="4199277" y="1171514"/>
                  <a:pt x="4181799" y="1148210"/>
                </a:cubicBezTo>
                <a:cubicBezTo>
                  <a:pt x="4171958" y="1135088"/>
                  <a:pt x="4167312" y="1117513"/>
                  <a:pt x="4154504" y="1107267"/>
                </a:cubicBezTo>
                <a:cubicBezTo>
                  <a:pt x="4143270" y="1098280"/>
                  <a:pt x="4127208" y="1098168"/>
                  <a:pt x="4113560" y="1093619"/>
                </a:cubicBezTo>
                <a:lnTo>
                  <a:pt x="3990731" y="970789"/>
                </a:lnTo>
                <a:cubicBezTo>
                  <a:pt x="3977083" y="957141"/>
                  <a:pt x="3961844" y="944918"/>
                  <a:pt x="3949787" y="929846"/>
                </a:cubicBezTo>
                <a:cubicBezTo>
                  <a:pt x="3918674" y="890955"/>
                  <a:pt x="3852725" y="803369"/>
                  <a:pt x="3813310" y="779720"/>
                </a:cubicBezTo>
                <a:cubicBezTo>
                  <a:pt x="3728521" y="728847"/>
                  <a:pt x="3763828" y="757534"/>
                  <a:pt x="3704128" y="697834"/>
                </a:cubicBezTo>
                <a:cubicBezTo>
                  <a:pt x="3680143" y="625882"/>
                  <a:pt x="3706331" y="684100"/>
                  <a:pt x="3649537" y="615947"/>
                </a:cubicBezTo>
                <a:cubicBezTo>
                  <a:pt x="3618069" y="578185"/>
                  <a:pt x="3626151" y="563963"/>
                  <a:pt x="3581298" y="534061"/>
                </a:cubicBezTo>
                <a:cubicBezTo>
                  <a:pt x="3569328" y="526081"/>
                  <a:pt x="3554002" y="524962"/>
                  <a:pt x="3540354" y="520413"/>
                </a:cubicBezTo>
                <a:lnTo>
                  <a:pt x="3458468" y="438526"/>
                </a:lnTo>
                <a:cubicBezTo>
                  <a:pt x="3444820" y="424878"/>
                  <a:pt x="3433584" y="408289"/>
                  <a:pt x="3417525" y="397583"/>
                </a:cubicBezTo>
                <a:lnTo>
                  <a:pt x="3376581" y="370288"/>
                </a:lnTo>
                <a:cubicBezTo>
                  <a:pt x="3372032" y="356640"/>
                  <a:pt x="3373106" y="339517"/>
                  <a:pt x="3362934" y="329344"/>
                </a:cubicBezTo>
                <a:cubicBezTo>
                  <a:pt x="3352761" y="319171"/>
                  <a:pt x="3334857" y="322130"/>
                  <a:pt x="3321990" y="315696"/>
                </a:cubicBezTo>
                <a:cubicBezTo>
                  <a:pt x="3307319" y="308361"/>
                  <a:pt x="3294695" y="297499"/>
                  <a:pt x="3281047" y="288401"/>
                </a:cubicBezTo>
                <a:cubicBezTo>
                  <a:pt x="3271948" y="274753"/>
                  <a:pt x="3261086" y="262129"/>
                  <a:pt x="3253751" y="247458"/>
                </a:cubicBezTo>
                <a:cubicBezTo>
                  <a:pt x="3247317" y="234591"/>
                  <a:pt x="3250277" y="216687"/>
                  <a:pt x="3240104" y="206514"/>
                </a:cubicBezTo>
                <a:cubicBezTo>
                  <a:pt x="3229931" y="196341"/>
                  <a:pt x="3212808" y="197416"/>
                  <a:pt x="3199160" y="192867"/>
                </a:cubicBezTo>
                <a:cubicBezTo>
                  <a:pt x="3185512" y="183768"/>
                  <a:pt x="3101351" y="138276"/>
                  <a:pt x="3035387" y="110980"/>
                </a:cubicBezTo>
                <a:cubicBezTo>
                  <a:pt x="2969423" y="83685"/>
                  <a:pt x="2889812" y="47291"/>
                  <a:pt x="2803376" y="29094"/>
                </a:cubicBezTo>
                <a:cubicBezTo>
                  <a:pt x="2716940" y="10897"/>
                  <a:pt x="2529639" y="8232"/>
                  <a:pt x="2516772" y="1798"/>
                </a:cubicBezTo>
                <a:close/>
              </a:path>
            </a:pathLst>
          </a:custGeom>
          <a:solidFill>
            <a:srgbClr val="F0A22E">
              <a:alpha val="40000"/>
            </a:srgb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2" name="Title 1"/>
          <p:cNvSpPr>
            <a:spLocks noGrp="1"/>
          </p:cNvSpPr>
          <p:nvPr>
            <p:ph type="title"/>
          </p:nvPr>
        </p:nvSpPr>
        <p:spPr/>
        <p:txBody>
          <a:bodyPr>
            <a:normAutofit/>
          </a:bodyPr>
          <a:lstStyle/>
          <a:p>
            <a:r>
              <a:rPr lang="en-US" dirty="0" smtClean="0"/>
              <a:t>Balanced Binary Search Tree – Example</a:t>
            </a:r>
            <a:endParaRPr lang="en-US" dirty="0"/>
          </a:p>
        </p:txBody>
      </p:sp>
      <p:grpSp>
        <p:nvGrpSpPr>
          <p:cNvPr id="58" name="Group 57"/>
          <p:cNvGrpSpPr/>
          <p:nvPr/>
        </p:nvGrpSpPr>
        <p:grpSpPr>
          <a:xfrm>
            <a:off x="1565234" y="1134879"/>
            <a:ext cx="8590618" cy="5181600"/>
            <a:chOff x="663901" y="1066800"/>
            <a:chExt cx="7282125" cy="4724400"/>
          </a:xfrm>
          <a:effectLst>
            <a:outerShdw blurRad="63500" sx="102000" sy="102000" algn="ctr" rotWithShape="0">
              <a:prstClr val="black">
                <a:alpha val="40000"/>
              </a:prstClr>
            </a:outerShdw>
          </a:effectLst>
        </p:grpSpPr>
        <p:sp>
          <p:nvSpPr>
            <p:cNvPr id="6" name="Oval 5"/>
            <p:cNvSpPr>
              <a:spLocks noChangeArrowheads="1"/>
            </p:cNvSpPr>
            <p:nvPr/>
          </p:nvSpPr>
          <p:spPr bwMode="auto">
            <a:xfrm>
              <a:off x="4251488" y="10668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6" name="Oval 25"/>
            <p:cNvSpPr>
              <a:spLocks noChangeArrowheads="1"/>
            </p:cNvSpPr>
            <p:nvPr/>
          </p:nvSpPr>
          <p:spPr bwMode="auto">
            <a:xfrm>
              <a:off x="2194088" y="24384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18</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8" name="Oval 27"/>
            <p:cNvSpPr>
              <a:spLocks noChangeArrowheads="1"/>
            </p:cNvSpPr>
            <p:nvPr/>
          </p:nvSpPr>
          <p:spPr bwMode="auto">
            <a:xfrm>
              <a:off x="1162539"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Oval 28"/>
            <p:cNvSpPr>
              <a:spLocks noChangeArrowheads="1"/>
            </p:cNvSpPr>
            <p:nvPr/>
          </p:nvSpPr>
          <p:spPr bwMode="auto">
            <a:xfrm>
              <a:off x="3222788"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2" name="Oval 31"/>
            <p:cNvSpPr>
              <a:spLocks noChangeArrowheads="1"/>
            </p:cNvSpPr>
            <p:nvPr/>
          </p:nvSpPr>
          <p:spPr bwMode="auto">
            <a:xfrm>
              <a:off x="663901"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3" name="Oval 32"/>
            <p:cNvSpPr>
              <a:spLocks noChangeArrowheads="1"/>
            </p:cNvSpPr>
            <p:nvPr/>
          </p:nvSpPr>
          <p:spPr bwMode="auto">
            <a:xfrm>
              <a:off x="1670213"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35" name="Oval 34"/>
            <p:cNvSpPr>
              <a:spLocks noChangeArrowheads="1"/>
            </p:cNvSpPr>
            <p:nvPr/>
          </p:nvSpPr>
          <p:spPr bwMode="auto">
            <a:xfrm>
              <a:off x="2733675"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6" name="Oval 35"/>
            <p:cNvSpPr>
              <a:spLocks noChangeArrowheads="1"/>
            </p:cNvSpPr>
            <p:nvPr/>
          </p:nvSpPr>
          <p:spPr bwMode="auto">
            <a:xfrm>
              <a:off x="3739987"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7" name="Line 11"/>
            <p:cNvSpPr>
              <a:spLocks noChangeShapeType="1"/>
            </p:cNvSpPr>
            <p:nvPr/>
          </p:nvSpPr>
          <p:spPr bwMode="auto">
            <a:xfrm flipH="1">
              <a:off x="1000124" y="4400550"/>
              <a:ext cx="371473" cy="77152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Line 11"/>
            <p:cNvSpPr>
              <a:spLocks noChangeShapeType="1"/>
            </p:cNvSpPr>
            <p:nvPr/>
          </p:nvSpPr>
          <p:spPr bwMode="auto">
            <a:xfrm>
              <a:off x="1581150" y="4391025"/>
              <a:ext cx="371476" cy="800100"/>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9" name="Line 11"/>
            <p:cNvSpPr>
              <a:spLocks noChangeShapeType="1"/>
            </p:cNvSpPr>
            <p:nvPr/>
          </p:nvSpPr>
          <p:spPr bwMode="auto">
            <a:xfrm flipH="1">
              <a:off x="3076575" y="4400550"/>
              <a:ext cx="352424" cy="79057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0" name="Line 11"/>
            <p:cNvSpPr>
              <a:spLocks noChangeShapeType="1"/>
            </p:cNvSpPr>
            <p:nvPr/>
          </p:nvSpPr>
          <p:spPr bwMode="auto">
            <a:xfrm>
              <a:off x="3638551" y="4410076"/>
              <a:ext cx="371474" cy="781050"/>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1" name="Line 11"/>
            <p:cNvSpPr>
              <a:spLocks noChangeShapeType="1"/>
            </p:cNvSpPr>
            <p:nvPr/>
          </p:nvSpPr>
          <p:spPr bwMode="auto">
            <a:xfrm flipH="1">
              <a:off x="1590675" y="2962275"/>
              <a:ext cx="695325" cy="86677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2" name="Line 11"/>
            <p:cNvSpPr>
              <a:spLocks noChangeShapeType="1"/>
            </p:cNvSpPr>
            <p:nvPr/>
          </p:nvSpPr>
          <p:spPr bwMode="auto">
            <a:xfrm>
              <a:off x="2733673" y="2962275"/>
              <a:ext cx="666752" cy="857249"/>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3" name="Oval 42"/>
            <p:cNvSpPr>
              <a:spLocks noChangeArrowheads="1"/>
            </p:cNvSpPr>
            <p:nvPr/>
          </p:nvSpPr>
          <p:spPr bwMode="auto">
            <a:xfrm>
              <a:off x="6311737" y="24384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4" name="Oval 43"/>
            <p:cNvSpPr>
              <a:spLocks noChangeArrowheads="1"/>
            </p:cNvSpPr>
            <p:nvPr/>
          </p:nvSpPr>
          <p:spPr bwMode="auto">
            <a:xfrm>
              <a:off x="5280188"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5" name="Oval 44"/>
            <p:cNvSpPr>
              <a:spLocks noChangeArrowheads="1"/>
            </p:cNvSpPr>
            <p:nvPr/>
          </p:nvSpPr>
          <p:spPr bwMode="auto">
            <a:xfrm>
              <a:off x="7017921"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60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6" name="Oval 45"/>
            <p:cNvSpPr>
              <a:spLocks noChangeArrowheads="1"/>
            </p:cNvSpPr>
            <p:nvPr/>
          </p:nvSpPr>
          <p:spPr bwMode="auto">
            <a:xfrm>
              <a:off x="4781550"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7" name="Oval 46"/>
            <p:cNvSpPr>
              <a:spLocks noChangeArrowheads="1"/>
            </p:cNvSpPr>
            <p:nvPr/>
          </p:nvSpPr>
          <p:spPr bwMode="auto">
            <a:xfrm>
              <a:off x="5787862"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9" name="Oval 48"/>
            <p:cNvSpPr>
              <a:spLocks noChangeArrowheads="1"/>
            </p:cNvSpPr>
            <p:nvPr/>
          </p:nvSpPr>
          <p:spPr bwMode="auto">
            <a:xfrm>
              <a:off x="7320714"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0" name="Line 11"/>
            <p:cNvSpPr>
              <a:spLocks noChangeShapeType="1"/>
            </p:cNvSpPr>
            <p:nvPr/>
          </p:nvSpPr>
          <p:spPr bwMode="auto">
            <a:xfrm flipH="1">
              <a:off x="5117773" y="4400550"/>
              <a:ext cx="371473" cy="77152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1" name="Line 11"/>
            <p:cNvSpPr>
              <a:spLocks noChangeShapeType="1"/>
            </p:cNvSpPr>
            <p:nvPr/>
          </p:nvSpPr>
          <p:spPr bwMode="auto">
            <a:xfrm>
              <a:off x="5698799" y="4391025"/>
              <a:ext cx="371476" cy="800100"/>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3" name="Line 11"/>
            <p:cNvSpPr>
              <a:spLocks noChangeShapeType="1"/>
            </p:cNvSpPr>
            <p:nvPr/>
          </p:nvSpPr>
          <p:spPr bwMode="auto">
            <a:xfrm>
              <a:off x="7360820" y="4406398"/>
              <a:ext cx="229937" cy="784728"/>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4" name="Line 11"/>
            <p:cNvSpPr>
              <a:spLocks noChangeShapeType="1"/>
            </p:cNvSpPr>
            <p:nvPr/>
          </p:nvSpPr>
          <p:spPr bwMode="auto">
            <a:xfrm flipH="1">
              <a:off x="5708324" y="2962275"/>
              <a:ext cx="695325" cy="86677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5" name="Line 11"/>
            <p:cNvSpPr>
              <a:spLocks noChangeShapeType="1"/>
            </p:cNvSpPr>
            <p:nvPr/>
          </p:nvSpPr>
          <p:spPr bwMode="auto">
            <a:xfrm>
              <a:off x="6831785" y="2972245"/>
              <a:ext cx="387497" cy="856804"/>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6" name="Line 11"/>
            <p:cNvSpPr>
              <a:spLocks noChangeShapeType="1"/>
            </p:cNvSpPr>
            <p:nvPr/>
          </p:nvSpPr>
          <p:spPr bwMode="auto">
            <a:xfrm flipH="1">
              <a:off x="2771774" y="1514474"/>
              <a:ext cx="1533524" cy="103822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7" name="Line 11"/>
            <p:cNvSpPr>
              <a:spLocks noChangeShapeType="1"/>
            </p:cNvSpPr>
            <p:nvPr/>
          </p:nvSpPr>
          <p:spPr bwMode="auto">
            <a:xfrm>
              <a:off x="4838700" y="1524001"/>
              <a:ext cx="1514475" cy="1057274"/>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grpSp>
      <p:sp>
        <p:nvSpPr>
          <p:cNvPr id="60" name="AutoShape 5"/>
          <p:cNvSpPr>
            <a:spLocks noChangeArrowheads="1"/>
          </p:cNvSpPr>
          <p:nvPr/>
        </p:nvSpPr>
        <p:spPr bwMode="auto">
          <a:xfrm>
            <a:off x="1538137" y="1175787"/>
            <a:ext cx="2432543" cy="913336"/>
          </a:xfrm>
          <a:prstGeom prst="wedgeRoundRectCallout">
            <a:avLst>
              <a:gd name="adj1" fmla="val 35318"/>
              <a:gd name="adj2" fmla="val 98010"/>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left</a:t>
            </a:r>
            <a:r>
              <a:rPr lang="en-US" sz="2600" dirty="0" smtClean="0">
                <a:solidFill>
                  <a:srgbClr val="FFFFFF"/>
                </a:solidFill>
              </a:rPr>
              <a:t> subtree holds 7 nodes</a:t>
            </a:r>
            <a:endParaRPr lang="bg-BG" sz="2600" dirty="0">
              <a:solidFill>
                <a:srgbClr val="FFFFFF"/>
              </a:solidFill>
            </a:endParaRPr>
          </a:p>
        </p:txBody>
      </p:sp>
      <p:sp>
        <p:nvSpPr>
          <p:cNvPr id="61" name="AutoShape 5"/>
          <p:cNvSpPr>
            <a:spLocks noChangeArrowheads="1"/>
          </p:cNvSpPr>
          <p:nvPr/>
        </p:nvSpPr>
        <p:spPr bwMode="auto">
          <a:xfrm>
            <a:off x="8534973" y="1173698"/>
            <a:ext cx="2613749" cy="856593"/>
          </a:xfrm>
          <a:prstGeom prst="wedgeRoundRectCallout">
            <a:avLst>
              <a:gd name="adj1" fmla="val -39984"/>
              <a:gd name="adj2" fmla="val 117211"/>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right</a:t>
            </a:r>
            <a:r>
              <a:rPr lang="en-US" sz="2600" dirty="0" smtClean="0">
                <a:solidFill>
                  <a:srgbClr val="FFFFFF"/>
                </a:solidFill>
              </a:rPr>
              <a:t> subtree holds </a:t>
            </a:r>
            <a:r>
              <a:rPr lang="en-US" sz="2600" dirty="0" smtClean="0">
                <a:solidFill>
                  <a:srgbClr val="FFFFFF"/>
                </a:solidFill>
              </a:rPr>
              <a:t>6 </a:t>
            </a:r>
            <a:r>
              <a:rPr lang="en-US" sz="2600" dirty="0" smtClean="0">
                <a:solidFill>
                  <a:srgbClr val="FFFFFF"/>
                </a:solidFill>
              </a:rPr>
              <a:t>nodes</a:t>
            </a:r>
            <a:endParaRPr lang="bg-BG" sz="2600" dirty="0">
              <a:solidFill>
                <a:srgbClr val="FFFFFF"/>
              </a:solidFill>
            </a:endParaRPr>
          </a:p>
        </p:txBody>
      </p:sp>
      <p:sp>
        <p:nvSpPr>
          <p:cNvPr id="52" name="AutoShape 5"/>
          <p:cNvSpPr>
            <a:spLocks noChangeArrowheads="1"/>
          </p:cNvSpPr>
          <p:nvPr/>
        </p:nvSpPr>
        <p:spPr bwMode="auto">
          <a:xfrm>
            <a:off x="9601119" y="2316837"/>
            <a:ext cx="1949479" cy="1264563"/>
          </a:xfrm>
          <a:prstGeom prst="wedgeRoundRectCallout">
            <a:avLst>
              <a:gd name="adj1" fmla="val -46445"/>
              <a:gd name="adj2" fmla="val 85434"/>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right</a:t>
            </a:r>
            <a:r>
              <a:rPr lang="en-US" sz="2600" dirty="0" smtClean="0">
                <a:solidFill>
                  <a:srgbClr val="FFFFFF"/>
                </a:solidFill>
              </a:rPr>
              <a:t> subtree has height of 3</a:t>
            </a:r>
            <a:endParaRPr lang="bg-BG" sz="2600" dirty="0">
              <a:solidFill>
                <a:srgbClr val="FFFFFF"/>
              </a:solidFill>
            </a:endParaRPr>
          </a:p>
        </p:txBody>
      </p:sp>
      <p:sp>
        <p:nvSpPr>
          <p:cNvPr id="62" name="AutoShape 5"/>
          <p:cNvSpPr>
            <a:spLocks noChangeArrowheads="1"/>
          </p:cNvSpPr>
          <p:nvPr/>
        </p:nvSpPr>
        <p:spPr bwMode="auto">
          <a:xfrm>
            <a:off x="608012" y="2389234"/>
            <a:ext cx="1922717" cy="1259304"/>
          </a:xfrm>
          <a:prstGeom prst="wedgeRoundRectCallout">
            <a:avLst>
              <a:gd name="adj1" fmla="val 35318"/>
              <a:gd name="adj2" fmla="val 80300"/>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left</a:t>
            </a:r>
            <a:r>
              <a:rPr lang="en-US" sz="2600" dirty="0" smtClean="0">
                <a:solidFill>
                  <a:srgbClr val="FFFFFF"/>
                </a:solidFill>
              </a:rPr>
              <a:t> subtree has height of 3</a:t>
            </a:r>
            <a:endParaRPr lang="bg-BG" sz="2600" dirty="0">
              <a:solidFill>
                <a:srgbClr val="FFFFFF"/>
              </a:solidFill>
            </a:endParaRPr>
          </a:p>
        </p:txBody>
      </p:sp>
    </p:spTree>
    <p:extLst>
      <p:ext uri="{BB962C8B-B14F-4D97-AF65-F5344CB8AC3E}">
        <p14:creationId xmlns:p14="http://schemas.microsoft.com/office/powerpoint/2010/main" val="1099989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 grpId="0" animBg="1"/>
      <p:bldP spid="60" grpId="0" animBg="1"/>
      <p:bldP spid="61" grpId="0" animBg="1"/>
      <p:bldP spid="52" grpId="0" animBg="1"/>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Binary Tree Implementation</a:t>
            </a:r>
            <a:endParaRPr lang="en-US" dirty="0"/>
          </a:p>
        </p:txBody>
      </p:sp>
      <p:sp>
        <p:nvSpPr>
          <p:cNvPr id="6" name="Text Placeholder 5"/>
          <p:cNvSpPr>
            <a:spLocks noGrp="1"/>
          </p:cNvSpPr>
          <p:nvPr>
            <p:ph type="body" idx="1"/>
          </p:nvPr>
        </p:nvSpPr>
        <p:spPr>
          <a:xfrm>
            <a:off x="912813" y="5782264"/>
            <a:ext cx="10363200" cy="719034"/>
          </a:xfrm>
        </p:spPr>
        <p:txBody>
          <a:bodyPr/>
          <a:lstStyle/>
          <a:p>
            <a:r>
              <a:rPr lang="en-US" dirty="0" smtClean="0"/>
              <a:t>Live Demo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7119" y="968992"/>
            <a:ext cx="4834588" cy="3745102"/>
          </a:xfrm>
          <a:prstGeom prst="roundRect">
            <a:avLst>
              <a:gd name="adj" fmla="val 1610"/>
            </a:avLst>
          </a:prstGeom>
          <a:effectLst>
            <a:softEdge rad="31750"/>
          </a:effectLst>
        </p:spPr>
      </p:pic>
    </p:spTree>
    <p:extLst>
      <p:ext uri="{BB962C8B-B14F-4D97-AF65-F5344CB8AC3E}">
        <p14:creationId xmlns:p14="http://schemas.microsoft.com/office/powerpoint/2010/main" val="2484764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3" name="Content Placeholder 2"/>
          <p:cNvSpPr>
            <a:spLocks noGrp="1"/>
          </p:cNvSpPr>
          <p:nvPr>
            <p:ph idx="1"/>
          </p:nvPr>
        </p:nvSpPr>
        <p:spPr/>
        <p:txBody>
          <a:bodyPr>
            <a:normAutofit lnSpcReduction="10000"/>
          </a:bodyPr>
          <a:lstStyle/>
          <a:p>
            <a:pPr marL="304747" lvl="1" indent="-304747">
              <a:buClr>
                <a:srgbClr val="F2B254"/>
              </a:buClr>
              <a:buSzPct val="100000"/>
            </a:pPr>
            <a:r>
              <a:rPr lang="en-US" sz="3400" b="1" dirty="0" smtClean="0">
                <a:solidFill>
                  <a:schemeClr val="tx2">
                    <a:lumMod val="75000"/>
                  </a:schemeClr>
                </a:solidFill>
              </a:rPr>
              <a:t>Binary tree </a:t>
            </a:r>
            <a:r>
              <a:rPr lang="en-US" sz="3400" dirty="0" smtClean="0"/>
              <a:t>– tree with at most 2 children</a:t>
            </a:r>
            <a:endParaRPr lang="en-US" sz="3400" dirty="0"/>
          </a:p>
          <a:p>
            <a:pPr marL="304747" lvl="1" indent="-304747">
              <a:buClr>
                <a:srgbClr val="F2B254"/>
              </a:buClr>
              <a:buSzPct val="100000"/>
            </a:pPr>
            <a:r>
              <a:rPr lang="en-US" sz="3400" b="1" dirty="0">
                <a:solidFill>
                  <a:schemeClr val="tx2">
                    <a:lumMod val="75000"/>
                  </a:schemeClr>
                </a:solidFill>
              </a:rPr>
              <a:t>Binary </a:t>
            </a:r>
            <a:r>
              <a:rPr lang="en-US" sz="3400" b="1" dirty="0" smtClean="0">
                <a:solidFill>
                  <a:schemeClr val="tx2">
                    <a:lumMod val="75000"/>
                  </a:schemeClr>
                </a:solidFill>
              </a:rPr>
              <a:t>search tree</a:t>
            </a:r>
            <a:r>
              <a:rPr lang="en-US" sz="3400" dirty="0" smtClean="0"/>
              <a:t> – ordered binary tree</a:t>
            </a:r>
            <a:endParaRPr lang="bg-BG" sz="3400" dirty="0" smtClean="0"/>
          </a:p>
          <a:p>
            <a:pPr marL="304747" lvl="1" indent="-304747">
              <a:buClr>
                <a:srgbClr val="F2B254"/>
              </a:buClr>
              <a:buSzPct val="100000"/>
            </a:pPr>
            <a:r>
              <a:rPr lang="en-US" b="1" dirty="0" smtClean="0">
                <a:solidFill>
                  <a:schemeClr val="tx2">
                    <a:lumMod val="75000"/>
                  </a:schemeClr>
                </a:solidFill>
              </a:rPr>
              <a:t>Balanced binary search trees</a:t>
            </a:r>
            <a:endParaRPr lang="en-US" b="1" dirty="0">
              <a:solidFill>
                <a:schemeClr val="tx2">
                  <a:lumMod val="75000"/>
                </a:schemeClr>
              </a:solidFill>
            </a:endParaRPr>
          </a:p>
          <a:p>
            <a:pPr marL="609494" lvl="2" indent="-304747">
              <a:buClr>
                <a:srgbClr val="F2B254"/>
              </a:buClr>
              <a:buSzPct val="100000"/>
            </a:pPr>
            <a:r>
              <a:rPr lang="en-US" b="1" dirty="0" smtClean="0">
                <a:solidFill>
                  <a:schemeClr val="tx2">
                    <a:lumMod val="75000"/>
                  </a:schemeClr>
                </a:solidFill>
              </a:rPr>
              <a:t>AA-tree</a:t>
            </a:r>
            <a:r>
              <a:rPr lang="en-US" dirty="0" smtClean="0"/>
              <a:t> – simple balanced search tree (fast add / find / delete)</a:t>
            </a:r>
          </a:p>
          <a:p>
            <a:pPr marL="609494" lvl="2" indent="-304747">
              <a:buClr>
                <a:srgbClr val="F2B254"/>
              </a:buClr>
              <a:buSzPct val="100000"/>
            </a:pPr>
            <a:r>
              <a:rPr lang="en-US" b="1" dirty="0" smtClean="0">
                <a:solidFill>
                  <a:schemeClr val="tx2">
                    <a:lumMod val="75000"/>
                  </a:schemeClr>
                </a:solidFill>
              </a:rPr>
              <a:t>AVL-tree</a:t>
            </a:r>
            <a:r>
              <a:rPr lang="en-US" dirty="0" smtClean="0"/>
              <a:t> – self-balancing binary search tree</a:t>
            </a:r>
          </a:p>
          <a:p>
            <a:pPr marL="609494" lvl="2" indent="-304747">
              <a:buClr>
                <a:srgbClr val="F2B254"/>
              </a:buClr>
              <a:buSzPct val="100000"/>
            </a:pPr>
            <a:r>
              <a:rPr lang="en-US" b="1" dirty="0" smtClean="0">
                <a:solidFill>
                  <a:schemeClr val="tx2">
                    <a:lumMod val="75000"/>
                  </a:schemeClr>
                </a:solidFill>
              </a:rPr>
              <a:t>Red-black tree</a:t>
            </a:r>
            <a:r>
              <a:rPr lang="en-US" dirty="0" smtClean="0"/>
              <a:t> – colored self-balancing binary search tree</a:t>
            </a:r>
            <a:endParaRPr lang="en-US" dirty="0"/>
          </a:p>
          <a:p>
            <a:pPr marL="609494" lvl="2" indent="-304747">
              <a:buClr>
                <a:srgbClr val="F2B254"/>
              </a:buClr>
              <a:buSzPct val="100000"/>
            </a:pPr>
            <a:r>
              <a:rPr lang="en-US" b="1" dirty="0">
                <a:solidFill>
                  <a:schemeClr val="tx2">
                    <a:lumMod val="75000"/>
                  </a:schemeClr>
                </a:solidFill>
              </a:rPr>
              <a:t>Rope</a:t>
            </a:r>
            <a:r>
              <a:rPr lang="en-US" dirty="0"/>
              <a:t> – </a:t>
            </a:r>
            <a:r>
              <a:rPr lang="en-US" dirty="0" smtClean="0"/>
              <a:t>balanced binary tree that preserves the order of elements</a:t>
            </a:r>
          </a:p>
          <a:p>
            <a:pPr marL="914241" lvl="3" indent="-304747">
              <a:buClr>
                <a:srgbClr val="F2B254"/>
              </a:buClr>
              <a:buSzPct val="100000"/>
            </a:pPr>
            <a:r>
              <a:rPr lang="en-US" dirty="0" smtClean="0"/>
              <a:t>Provides </a:t>
            </a:r>
            <a:r>
              <a:rPr lang="en-US" dirty="0"/>
              <a:t>fast access by index </a:t>
            </a:r>
            <a:r>
              <a:rPr lang="en-US" dirty="0" smtClean="0"/>
              <a:t>/ add / edit / delete operations</a:t>
            </a:r>
          </a:p>
          <a:p>
            <a:pPr marL="304747" lvl="1" indent="-304747">
              <a:buClr>
                <a:srgbClr val="F2B254"/>
              </a:buClr>
              <a:buSzPct val="100000"/>
            </a:pPr>
            <a:r>
              <a:rPr lang="en-US" sz="3400" b="1" dirty="0" smtClean="0">
                <a:solidFill>
                  <a:schemeClr val="tx2">
                    <a:lumMod val="75000"/>
                  </a:schemeClr>
                </a:solidFill>
              </a:rPr>
              <a:t>Others</a:t>
            </a:r>
            <a:r>
              <a:rPr lang="en-US" sz="3400" dirty="0" smtClean="0"/>
              <a:t> –</a:t>
            </a:r>
            <a:r>
              <a:rPr lang="bg-BG" sz="3400" dirty="0" smtClean="0"/>
              <a:t> </a:t>
            </a:r>
            <a:r>
              <a:rPr lang="en-US" sz="3400" dirty="0" smtClean="0">
                <a:hlinkClick r:id="rId2"/>
              </a:rPr>
              <a:t>splay tree</a:t>
            </a:r>
            <a:r>
              <a:rPr lang="en-US" sz="3400" dirty="0" smtClean="0"/>
              <a:t>, </a:t>
            </a:r>
            <a:r>
              <a:rPr lang="en-GB" sz="3600" dirty="0" smtClean="0">
                <a:hlinkClick r:id="rId3"/>
              </a:rPr>
              <a:t>treap</a:t>
            </a:r>
            <a:r>
              <a:rPr lang="en-GB" sz="3600" dirty="0" smtClean="0"/>
              <a:t>,</a:t>
            </a:r>
            <a:r>
              <a:rPr lang="en-US" sz="3400" dirty="0" smtClean="0"/>
              <a:t> </a:t>
            </a:r>
            <a:r>
              <a:rPr lang="en-US" sz="3400" dirty="0" smtClean="0">
                <a:hlinkClick r:id="rId4"/>
              </a:rPr>
              <a:t>top tree</a:t>
            </a:r>
            <a:r>
              <a:rPr lang="en-US" sz="3400" dirty="0" smtClean="0"/>
              <a:t>, </a:t>
            </a:r>
            <a:r>
              <a:rPr lang="en-US" sz="3400" dirty="0" smtClean="0">
                <a:hlinkClick r:id="rId5"/>
              </a:rPr>
              <a:t>weight-balanced tree</a:t>
            </a:r>
            <a:r>
              <a:rPr lang="en-US" sz="3400" dirty="0" smtClean="0"/>
              <a:t>, …</a:t>
            </a:r>
            <a:endParaRPr lang="en-GB" dirty="0"/>
          </a:p>
        </p:txBody>
      </p:sp>
      <p:sp>
        <p:nvSpPr>
          <p:cNvPr id="4" name="Title 3"/>
          <p:cNvSpPr>
            <a:spLocks noGrp="1"/>
          </p:cNvSpPr>
          <p:nvPr>
            <p:ph type="title"/>
          </p:nvPr>
        </p:nvSpPr>
        <p:spPr/>
        <p:txBody>
          <a:bodyPr/>
          <a:lstStyle/>
          <a:p>
            <a:r>
              <a:rPr lang="en-US" dirty="0" smtClean="0"/>
              <a:t>Most Popular Binary Trees</a:t>
            </a:r>
            <a:endParaRPr lang="en-GB" dirty="0"/>
          </a:p>
        </p:txBody>
      </p:sp>
    </p:spTree>
    <p:extLst>
      <p:ext uri="{BB962C8B-B14F-4D97-AF65-F5344CB8AC3E}">
        <p14:creationId xmlns:p14="http://schemas.microsoft.com/office/powerpoint/2010/main" val="2255696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p:txBody>
          <a:bodyPr/>
          <a:lstStyle/>
          <a:p>
            <a:r>
              <a:rPr lang="en-US" dirty="0" smtClean="0">
                <a:hlinkClick r:id="rId2"/>
              </a:rPr>
              <a:t>AVL tree</a:t>
            </a:r>
            <a:r>
              <a:rPr lang="en-US" dirty="0" smtClean="0"/>
              <a:t> (</a:t>
            </a:r>
            <a:r>
              <a:rPr lang="en-US" noProof="1" smtClean="0"/>
              <a:t>Adelson-Velskii and Landis</a:t>
            </a:r>
            <a:r>
              <a:rPr lang="en-US" dirty="0" smtClean="0"/>
              <a:t>)</a:t>
            </a:r>
          </a:p>
          <a:p>
            <a:pPr lvl="1"/>
            <a:r>
              <a:rPr lang="en-US" dirty="0" smtClean="0"/>
              <a:t>Self-balancing binary-search tree (see the </a:t>
            </a:r>
            <a:r>
              <a:rPr lang="en-US" dirty="0" smtClean="0">
                <a:hlinkClick r:id="rId3"/>
              </a:rPr>
              <a:t>visualization</a:t>
            </a:r>
            <a:r>
              <a:rPr lang="en-US" dirty="0" smtClean="0"/>
              <a:t>)</a:t>
            </a:r>
            <a:endParaRPr lang="en-US" dirty="0"/>
          </a:p>
        </p:txBody>
      </p:sp>
      <p:sp>
        <p:nvSpPr>
          <p:cNvPr id="4" name="Title 3"/>
          <p:cNvSpPr>
            <a:spLocks noGrp="1"/>
          </p:cNvSpPr>
          <p:nvPr>
            <p:ph type="title"/>
          </p:nvPr>
        </p:nvSpPr>
        <p:spPr/>
        <p:txBody>
          <a:bodyPr/>
          <a:lstStyle/>
          <a:p>
            <a:r>
              <a:rPr lang="en-US" dirty="0" smtClean="0"/>
              <a:t>AVL Tree – Example</a:t>
            </a:r>
            <a:endParaRPr lang="en-US" dirty="0"/>
          </a:p>
        </p:txBody>
      </p:sp>
      <p:pic>
        <p:nvPicPr>
          <p:cNvPr id="4098" name="Picture 2" descr="http://javaero.files.wordpress.com/2011/02/build_animal_avl5.gif">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749" y="2724756"/>
            <a:ext cx="6534150" cy="3676044"/>
          </a:xfrm>
          <a:prstGeom prst="roundRect">
            <a:avLst>
              <a:gd name="adj" fmla="val 1445"/>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9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970228"/>
            <a:ext cx="10363200" cy="820600"/>
          </a:xfrm>
        </p:spPr>
        <p:txBody>
          <a:bodyPr/>
          <a:lstStyle/>
          <a:p>
            <a:r>
              <a:rPr lang="en-US" dirty="0" smtClean="0"/>
              <a:t>AVL Tree</a:t>
            </a:r>
            <a:r>
              <a:rPr lang="bg-BG" dirty="0" smtClean="0"/>
              <a:t> </a:t>
            </a:r>
            <a:r>
              <a:rPr lang="en-US" dirty="0" smtClean="0"/>
              <a:t>Implementation</a:t>
            </a:r>
            <a:endParaRPr lang="en-US" dirty="0"/>
          </a:p>
        </p:txBody>
      </p:sp>
      <p:sp>
        <p:nvSpPr>
          <p:cNvPr id="6" name="Text Placeholder 5"/>
          <p:cNvSpPr>
            <a:spLocks noGrp="1"/>
          </p:cNvSpPr>
          <p:nvPr>
            <p:ph type="body" idx="1"/>
          </p:nvPr>
        </p:nvSpPr>
        <p:spPr>
          <a:xfrm>
            <a:off x="912813" y="5834166"/>
            <a:ext cx="10363200" cy="719034"/>
          </a:xfrm>
        </p:spPr>
        <p:txBody>
          <a:bodyPr/>
          <a:lstStyle/>
          <a:p>
            <a:r>
              <a:rPr lang="en-US" dirty="0" smtClean="0"/>
              <a:t>Live Demo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1213" y="914400"/>
            <a:ext cx="5486400" cy="3748030"/>
          </a:xfrm>
          <a:prstGeom prst="rect">
            <a:avLst/>
          </a:prstGeom>
        </p:spPr>
      </p:pic>
    </p:spTree>
    <p:extLst>
      <p:ext uri="{BB962C8B-B14F-4D97-AF65-F5344CB8AC3E}">
        <p14:creationId xmlns:p14="http://schemas.microsoft.com/office/powerpoint/2010/main" val="134711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1747</Words>
  <Application>Microsoft Office PowerPoint</Application>
  <PresentationFormat>Custom</PresentationFormat>
  <Paragraphs>372</Paragraphs>
  <Slides>47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Consolas</vt:lpstr>
      <vt:lpstr>Symbol</vt:lpstr>
      <vt:lpstr>Times New Roman</vt:lpstr>
      <vt:lpstr>Wingdings</vt:lpstr>
      <vt:lpstr>Wingdings 2</vt:lpstr>
      <vt:lpstr>SoftUni 16x9</vt:lpstr>
      <vt:lpstr>Advanced Tree Structures</vt:lpstr>
      <vt:lpstr>Table of Contents</vt:lpstr>
      <vt:lpstr>Balanced Binary Trees</vt:lpstr>
      <vt:lpstr>What is Binary Tree?</vt:lpstr>
      <vt:lpstr>Balanced Binary Search Tree – Example</vt:lpstr>
      <vt:lpstr>Binary Tree Implementation</vt:lpstr>
      <vt:lpstr>Most Popular Binary Trees</vt:lpstr>
      <vt:lpstr>AVL Tree – Example</vt:lpstr>
      <vt:lpstr>AVL Tree Implementation</vt:lpstr>
      <vt:lpstr>Red-Black Tree</vt:lpstr>
      <vt:lpstr>Red-Black Tree Implementation</vt:lpstr>
      <vt:lpstr>AA Tree</vt:lpstr>
      <vt:lpstr>AA Tree Implementation</vt:lpstr>
      <vt:lpstr>Rope</vt:lpstr>
      <vt:lpstr>Ropes in Practice: When to Use Rope?</vt:lpstr>
      <vt:lpstr>Rope (Wintellect BigList&lt;T&gt;)</vt:lpstr>
      <vt:lpstr>B-Trees</vt:lpstr>
      <vt:lpstr>What are B-Trees?</vt:lpstr>
      <vt:lpstr>B-Tree – Example</vt:lpstr>
      <vt:lpstr>B-Trees vs. Other Balanced Search Trees</vt:lpstr>
      <vt:lpstr>Implementation of B-Tree</vt:lpstr>
      <vt:lpstr>B+ Tree</vt:lpstr>
      <vt:lpstr>B+ Tree – Example</vt:lpstr>
      <vt:lpstr>Priority Queue and Heaps</vt:lpstr>
      <vt:lpstr>Priority Queue</vt:lpstr>
      <vt:lpstr>What is Heap?</vt:lpstr>
      <vt:lpstr>Binary Heap</vt:lpstr>
      <vt:lpstr>Binary Heap – Array Implementation</vt:lpstr>
      <vt:lpstr>Binary Heap in Array: Tree Node Indexes</vt:lpstr>
      <vt:lpstr>Binary Heap: Heapify-Down</vt:lpstr>
      <vt:lpstr>Binary Heap: Heapify-Up</vt:lpstr>
      <vt:lpstr>Binary Heap: Build-Max-Heap and Insert</vt:lpstr>
      <vt:lpstr>Implementing Binary Heap</vt:lpstr>
      <vt:lpstr>Other Heap Data Structures</vt:lpstr>
      <vt:lpstr>Tries</vt:lpstr>
      <vt:lpstr>What is Trie?</vt:lpstr>
      <vt:lpstr>Suffix Tree</vt:lpstr>
      <vt:lpstr>Trie – Implementation</vt:lpstr>
      <vt:lpstr>Space-Partitioning Trees</vt:lpstr>
      <vt:lpstr>What is Space-Partitioning Tree?</vt:lpstr>
      <vt:lpstr>BSP-Tree</vt:lpstr>
      <vt:lpstr>K-d Tree</vt:lpstr>
      <vt:lpstr>Interval Tree</vt:lpstr>
      <vt:lpstr>Summary</vt:lpstr>
      <vt:lpstr>Advanced Tree Structures</vt:lpstr>
      <vt:lpstr>License</vt:lpstr>
      <vt:lpstr>Free Trainings @ Software University</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Tree Structures</dc:title>
  <dc:subject>Software Development Course</dc:subject>
  <dc:creator/>
  <cp:keywords>SoftUni, Software University, programming, software development, software engineering, course</cp:keywords>
  <dc:description>Software University Foundation - http://softuni.org</dc:description>
  <cp:lastModifiedBy/>
  <cp:revision>1</cp:revision>
  <dcterms:created xsi:type="dcterms:W3CDTF">2014-01-02T17:00:34Z</dcterms:created>
  <dcterms:modified xsi:type="dcterms:W3CDTF">2015-08-20T16:46:52Z</dcterms:modified>
  <cp:category>programming; computer programming; 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